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307" r:id="rId3"/>
    <p:sldId id="260" r:id="rId4"/>
    <p:sldId id="261" r:id="rId5"/>
    <p:sldId id="309" r:id="rId6"/>
    <p:sldId id="310" r:id="rId7"/>
    <p:sldId id="312" r:id="rId8"/>
    <p:sldId id="311" r:id="rId9"/>
    <p:sldId id="329" r:id="rId10"/>
    <p:sldId id="330" r:id="rId11"/>
    <p:sldId id="331"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325" r:id="rId25"/>
    <p:sldId id="326" r:id="rId26"/>
    <p:sldId id="327" r:id="rId27"/>
    <p:sldId id="328" r:id="rId28"/>
    <p:sldId id="332" r:id="rId29"/>
    <p:sldId id="306" r:id="rId30"/>
  </p:sldIdLst>
  <p:sldSz cx="9144000" cy="6858000" type="screen4x3"/>
  <p:notesSz cx="6858000" cy="9144000"/>
  <p:embeddedFontLst>
    <p:embeddedFont>
      <p:font typeface="Calibri" panose="020F0502020204030204" pitchFamily="34" charset="0"/>
      <p:regular r:id="rId32"/>
      <p:bold r:id="rId33"/>
      <p:italic r:id="rId34"/>
      <p:boldItalic r:id="rId35"/>
    </p:embeddedFont>
    <p:embeddedFont>
      <p:font typeface="Helvetica Neue" panose="020B0604020202020204" charset="0"/>
      <p:regular r:id="rId36"/>
      <p:bold r:id="rId37"/>
      <p:italic r:id="rId38"/>
      <p:boldItalic r:id="rId39"/>
    </p:embeddedFont>
    <p:embeddedFont>
      <p:font typeface="HGS創英角ﾎﾟｯﾌﾟ体" panose="040B0A00000000000000" pitchFamily="50" charset="-128"/>
      <p:regular r:id="rId40"/>
    </p:embeddedFont>
    <p:embeddedFont>
      <p:font typeface="HGP創英角ﾎﾟｯﾌﾟ体" panose="040B0A00000000000000" pitchFamily="50" charset="-128"/>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スタイル (中間)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83273" autoAdjust="0"/>
  </p:normalViewPr>
  <p:slideViewPr>
    <p:cSldViewPr snapToGrid="0">
      <p:cViewPr varScale="1">
        <p:scale>
          <a:sx n="62" d="100"/>
          <a:sy n="62" d="100"/>
        </p:scale>
        <p:origin x="144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2.png>
</file>

<file path=ppt/media/image22.png>
</file>

<file path=ppt/media/image23.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6246828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29787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くじ引きで、役割を決めます</a:t>
            </a:r>
            <a:endParaRPr lang="en-US" altLang="ja-JP" dirty="0" smtClean="0"/>
          </a:p>
          <a:p>
            <a:pPr marL="0" lvl="0" indent="0">
              <a:spcBef>
                <a:spcPts val="0"/>
              </a:spcBef>
              <a:spcAft>
                <a:spcPts val="0"/>
              </a:spcAft>
              <a:buNone/>
            </a:pPr>
            <a:r>
              <a:rPr lang="ja-JP" altLang="en-US" dirty="0" smtClean="0"/>
              <a:t>他の人は、見物人です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01656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各役割に配置してもらって、人間役の人から</a:t>
            </a:r>
            <a:r>
              <a:rPr lang="en-US" altLang="ja-JP" dirty="0" smtClean="0"/>
              <a:t>PC</a:t>
            </a:r>
            <a:r>
              <a:rPr lang="ja-JP" altLang="en-US" dirty="0" smtClean="0"/>
              <a:t>を通して、リクエストを出し、インターネットがサーバーに運んでサーバーがレスポンスを</a:t>
            </a:r>
            <a:endParaRPr lang="en-US" altLang="ja-JP" dirty="0" smtClean="0"/>
          </a:p>
          <a:p>
            <a:pPr marL="0" lvl="0" indent="0">
              <a:spcBef>
                <a:spcPts val="0"/>
              </a:spcBef>
              <a:spcAft>
                <a:spcPts val="0"/>
              </a:spcAft>
              <a:buNone/>
            </a:pPr>
            <a:r>
              <a:rPr lang="ja-JP" altLang="en-US" dirty="0" smtClean="0"/>
              <a:t>返して人間役の人に見せるという感じです。</a:t>
            </a:r>
            <a:endParaRPr lang="en-US" altLang="ja-JP" dirty="0" smtClean="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349693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44420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192978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9877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78811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右上のメニューを開いて、「開発ツール」を選択します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263737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開いた目メニューからインスペクタを開きます。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222323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すると画面下部に変な画面が開きます。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794409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smtClean="0"/>
              <a:t>表示されたタブの中でネットワークを選択します。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94484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lang="en-US" dirty="0" smtClean="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398627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smtClean="0"/>
              <a:t>表示されたタブの中でネットワークを選択します。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402046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この</a:t>
            </a:r>
            <a:r>
              <a:rPr lang="en-US" altLang="ja-JP" dirty="0" smtClean="0"/>
              <a:t>1</a:t>
            </a:r>
            <a:r>
              <a:rPr lang="ja-JP" altLang="en-US" dirty="0" smtClean="0"/>
              <a:t>行</a:t>
            </a:r>
            <a:r>
              <a:rPr lang="en-US" altLang="ja-JP" dirty="0" smtClean="0"/>
              <a:t>1</a:t>
            </a:r>
            <a:r>
              <a:rPr lang="ja-JP" altLang="en-US" dirty="0" smtClean="0"/>
              <a:t>行が、リクエストです。</a:t>
            </a:r>
            <a:endParaRPr lang="en-US" altLang="ja-JP" dirty="0" smtClean="0"/>
          </a:p>
          <a:p>
            <a:pPr marL="0" lvl="0" indent="0">
              <a:spcBef>
                <a:spcPts val="0"/>
              </a:spcBef>
              <a:spcAft>
                <a:spcPts val="0"/>
              </a:spcAft>
              <a:buNone/>
            </a:pPr>
            <a:r>
              <a:rPr lang="en-US" altLang="ja-JP" dirty="0" smtClean="0"/>
              <a:t>※</a:t>
            </a:r>
            <a:r>
              <a:rPr lang="ja-JP" altLang="en-US" dirty="0" smtClean="0"/>
              <a:t>実際にブラウザを画面に写す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88675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この</a:t>
            </a:r>
            <a:r>
              <a:rPr lang="en-US" altLang="ja-JP" dirty="0" smtClean="0"/>
              <a:t>1</a:t>
            </a:r>
            <a:r>
              <a:rPr lang="ja-JP" altLang="en-US" dirty="0" smtClean="0"/>
              <a:t>行</a:t>
            </a:r>
            <a:r>
              <a:rPr lang="en-US" altLang="ja-JP" dirty="0" smtClean="0"/>
              <a:t>1</a:t>
            </a:r>
            <a:r>
              <a:rPr lang="ja-JP" altLang="en-US" dirty="0" smtClean="0"/>
              <a:t>行が、リクエストです。</a:t>
            </a:r>
            <a:endParaRPr lang="en-US" altLang="ja-JP" dirty="0" smtClean="0"/>
          </a:p>
          <a:p>
            <a:pPr marL="0" lvl="0" indent="0">
              <a:spcBef>
                <a:spcPts val="0"/>
              </a:spcBef>
              <a:spcAft>
                <a:spcPts val="0"/>
              </a:spcAft>
              <a:buNone/>
            </a:pPr>
            <a:r>
              <a:rPr lang="en-US" altLang="ja-JP" dirty="0" smtClean="0"/>
              <a:t>※</a:t>
            </a:r>
            <a:r>
              <a:rPr lang="ja-JP" altLang="en-US" smtClean="0"/>
              <a:t>実際にブラウザを画面に写す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100076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要求</a:t>
            </a:r>
            <a:r>
              <a:rPr lang="en-US" altLang="ja-JP" dirty="0" smtClean="0"/>
              <a:t>URL</a:t>
            </a:r>
            <a:r>
              <a:rPr lang="ja-JP" altLang="en-US" dirty="0" smtClean="0"/>
              <a:t>が、実際にリクエストした</a:t>
            </a:r>
            <a:r>
              <a:rPr lang="en-US" altLang="ja-JP" dirty="0" smtClean="0"/>
              <a:t>URL</a:t>
            </a:r>
            <a:r>
              <a:rPr lang="ja-JP" altLang="en-US" dirty="0" err="1" smtClean="0"/>
              <a:t>です</a:t>
            </a:r>
            <a:endParaRPr lang="en-US" altLang="ja-JP" dirty="0" smtClean="0"/>
          </a:p>
          <a:p>
            <a:pPr marL="0" lvl="0" indent="0">
              <a:spcBef>
                <a:spcPts val="0"/>
              </a:spcBef>
              <a:spcAft>
                <a:spcPts val="0"/>
              </a:spcAft>
              <a:buNone/>
            </a:pPr>
            <a:r>
              <a:rPr lang="ja-JP" altLang="en-US" dirty="0" smtClean="0"/>
              <a:t>ステータスコードというのは、送信したあと帰ってきたレスポンスが成功したかどうかのコードです</a:t>
            </a:r>
            <a:endParaRPr lang="en-US" altLang="ja-JP" dirty="0" smtClean="0"/>
          </a:p>
          <a:p>
            <a:pPr marL="0" lvl="0" indent="0">
              <a:spcBef>
                <a:spcPts val="0"/>
              </a:spcBef>
              <a:spcAft>
                <a:spcPts val="0"/>
              </a:spcAft>
              <a:buNone/>
            </a:pPr>
            <a:r>
              <a:rPr lang="ja-JP" altLang="en-US" dirty="0" smtClean="0"/>
              <a:t>内容は教科書</a:t>
            </a:r>
            <a:r>
              <a:rPr lang="en-US" altLang="ja-JP" dirty="0" smtClean="0"/>
              <a:t>P.56</a:t>
            </a:r>
            <a:r>
              <a:rPr lang="ja-JP" altLang="en-US" dirty="0" err="1" smtClean="0"/>
              <a:t>、</a:t>
            </a:r>
            <a:r>
              <a:rPr lang="ja-JP" altLang="en-US" dirty="0" smtClean="0"/>
              <a:t>５７を参照にこと</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21968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この応答がレスポンスコードと一緒に帰ってきます。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8163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イメージとしてはこんな感じ・・・・</a:t>
            </a:r>
            <a:endParaRPr lang="en-US" altLang="ja-JP" dirty="0" smtClean="0"/>
          </a:p>
          <a:p>
            <a:pPr marL="0" lvl="0" indent="0">
              <a:spcBef>
                <a:spcPts val="0"/>
              </a:spcBef>
              <a:spcAft>
                <a:spcPts val="0"/>
              </a:spcAft>
              <a:buNone/>
            </a:pPr>
            <a:r>
              <a:rPr lang="ja-JP" altLang="en-US" dirty="0" smtClean="0"/>
              <a:t>リクエストは「要求</a:t>
            </a:r>
            <a:r>
              <a:rPr lang="en-US" altLang="ja-JP" dirty="0" smtClean="0"/>
              <a:t>URL</a:t>
            </a:r>
            <a:r>
              <a:rPr lang="ja-JP" altLang="en-US" dirty="0" smtClean="0"/>
              <a:t>」で記載があった、</a:t>
            </a:r>
            <a:r>
              <a:rPr lang="en-US" altLang="ja-JP" dirty="0" smtClean="0"/>
              <a:t>URL</a:t>
            </a:r>
            <a:r>
              <a:rPr lang="ja-JP" altLang="en-US" dirty="0" smtClean="0"/>
              <a:t>がリクエストとして、飛んでいって</a:t>
            </a:r>
            <a:endParaRPr lang="en-US" altLang="ja-JP" dirty="0" smtClean="0"/>
          </a:p>
          <a:p>
            <a:pPr marL="0" lvl="0" indent="0">
              <a:spcBef>
                <a:spcPts val="0"/>
              </a:spcBef>
              <a:spcAft>
                <a:spcPts val="0"/>
              </a:spcAft>
              <a:buNone/>
            </a:pPr>
            <a:r>
              <a:rPr lang="ja-JP" altLang="en-US" dirty="0" smtClean="0"/>
              <a:t>レスポンスは、ステータスコードと一生に</a:t>
            </a:r>
            <a:endParaRPr lang="en-US" altLang="ja-JP" dirty="0" smtClean="0"/>
          </a:p>
          <a:p>
            <a:pPr marL="0" lvl="0" indent="0">
              <a:spcBef>
                <a:spcPts val="0"/>
              </a:spcBef>
              <a:spcAft>
                <a:spcPts val="0"/>
              </a:spcAft>
              <a:buNone/>
            </a:pPr>
            <a:r>
              <a:rPr lang="ja-JP" altLang="en-US" dirty="0" smtClean="0"/>
              <a:t>応答タブの</a:t>
            </a:r>
            <a:r>
              <a:rPr lang="en-US" altLang="ja-JP" dirty="0" smtClean="0"/>
              <a:t>HTML</a:t>
            </a:r>
            <a:r>
              <a:rPr lang="ja-JP" altLang="en-US" dirty="0" smtClean="0"/>
              <a:t>が一緒に帰ってくる</a:t>
            </a:r>
            <a:endParaRPr lang="en-US" altLang="ja-JP" dirty="0" smtClean="0"/>
          </a:p>
          <a:p>
            <a:pPr marL="0" lvl="0" indent="0">
              <a:spcBef>
                <a:spcPts val="0"/>
              </a:spcBef>
              <a:spcAft>
                <a:spcPts val="0"/>
              </a:spcAft>
              <a:buNone/>
            </a:pPr>
            <a:r>
              <a:rPr lang="en-US" altLang="ja-JP" dirty="0" smtClean="0"/>
              <a:t>WEB</a:t>
            </a:r>
            <a:r>
              <a:rPr lang="ja-JP" altLang="en-US" dirty="0" smtClean="0"/>
              <a:t>の仕組みはこれの繰り返しです。</a:t>
            </a:r>
            <a:endParaRPr lang="en-US" altLang="ja-JP" dirty="0" smtClean="0"/>
          </a:p>
          <a:p>
            <a:pPr marL="0" lvl="0" indent="0">
              <a:spcBef>
                <a:spcPts val="0"/>
              </a:spcBef>
              <a:spcAft>
                <a:spcPts val="0"/>
              </a:spcAft>
              <a:buNone/>
            </a:pPr>
            <a:endParaRPr lang="en-US" dirty="0" smtClean="0"/>
          </a:p>
          <a:p>
            <a:pPr marL="0" lvl="0" indent="0">
              <a:spcBef>
                <a:spcPts val="0"/>
              </a:spcBef>
              <a:spcAft>
                <a:spcPts val="0"/>
              </a:spcAft>
              <a:buNone/>
            </a:pPr>
            <a:r>
              <a:rPr lang="ja-JP" altLang="en-US" dirty="0" smtClean="0"/>
              <a:t>ちなみに、他のリクエストは画像とか</a:t>
            </a:r>
            <a:r>
              <a:rPr lang="en-US" altLang="ja-JP" dirty="0" smtClean="0"/>
              <a:t>java</a:t>
            </a:r>
            <a:r>
              <a:rPr lang="ja-JP" altLang="en-US" dirty="0" smtClean="0"/>
              <a:t>スクリプトとかがたくさんリクエストされています。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532782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5611709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さっきと同じように</a:t>
            </a:r>
            <a:r>
              <a:rPr lang="en-US" altLang="ja-JP" dirty="0" smtClean="0"/>
              <a:t>page1.html</a:t>
            </a:r>
            <a:r>
              <a:rPr lang="ja-JP" altLang="en-US" dirty="0" smtClean="0"/>
              <a:t>のリクエストが飛んでいって、そのあと画像のリクエストが飛んでいっています。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61036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45039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lang="en-US" dirty="0" smtClean="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65017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テーマ発表</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14594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smtClean="0"/>
              <a:t>テーマ発表</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58481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50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教科書</a:t>
            </a:r>
            <a:r>
              <a:rPr lang="en-US" altLang="ja-JP" dirty="0" smtClean="0"/>
              <a:t>P.52</a:t>
            </a:r>
            <a:r>
              <a:rPr lang="ja-JP" altLang="en-US" dirty="0" smtClean="0"/>
              <a:t>－</a:t>
            </a:r>
            <a:r>
              <a:rPr lang="en-US" altLang="ja-JP" dirty="0" smtClean="0"/>
              <a:t>53</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80702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例えば　</a:t>
            </a:r>
            <a:r>
              <a:rPr lang="en-US" altLang="ja-JP" dirty="0" smtClean="0"/>
              <a:t>www.yahoo.co.jp </a:t>
            </a:r>
            <a:r>
              <a:rPr lang="ja-JP" altLang="en-US" dirty="0" smtClean="0"/>
              <a:t>という</a:t>
            </a:r>
            <a:r>
              <a:rPr lang="en-US" altLang="ja-JP" dirty="0" smtClean="0"/>
              <a:t>URL</a:t>
            </a:r>
            <a:r>
              <a:rPr lang="ja-JP" altLang="en-US" dirty="0" smtClean="0"/>
              <a:t>をブラウザで叩くと</a:t>
            </a:r>
            <a:endParaRPr lang="en-US" altLang="ja-JP" dirty="0" smtClean="0"/>
          </a:p>
          <a:p>
            <a:pPr marL="0" lvl="0" indent="0">
              <a:spcBef>
                <a:spcPts val="0"/>
              </a:spcBef>
              <a:spcAft>
                <a:spcPts val="0"/>
              </a:spcAft>
              <a:buNone/>
            </a:pPr>
            <a:r>
              <a:rPr lang="en-US" dirty="0" smtClean="0"/>
              <a:t>yahoo.co.jp</a:t>
            </a:r>
          </a:p>
          <a:p>
            <a:pPr marL="0" lvl="0" indent="0">
              <a:spcBef>
                <a:spcPts val="0"/>
              </a:spcBef>
              <a:spcAft>
                <a:spcPts val="0"/>
              </a:spcAft>
              <a:buNone/>
            </a:pPr>
            <a:r>
              <a:rPr lang="ja-JP" altLang="en-US" dirty="0" smtClean="0"/>
              <a:t>という部分から、ヤフーのサーバーに行けば</a:t>
            </a:r>
            <a:r>
              <a:rPr lang="ja-JP" altLang="en-US" dirty="0" err="1" smtClean="0"/>
              <a:t>よと</a:t>
            </a:r>
            <a:r>
              <a:rPr lang="ja-JP" altLang="en-US" dirty="0" smtClean="0"/>
              <a:t>言うのを理解して</a:t>
            </a:r>
            <a:endParaRPr lang="en-US" altLang="ja-JP" dirty="0" smtClean="0"/>
          </a:p>
          <a:p>
            <a:pPr marL="0" lvl="0" indent="0">
              <a:spcBef>
                <a:spcPts val="0"/>
              </a:spcBef>
              <a:spcAft>
                <a:spcPts val="0"/>
              </a:spcAft>
              <a:buNone/>
            </a:pPr>
            <a:r>
              <a:rPr lang="ja-JP" altLang="en-US" dirty="0" smtClean="0"/>
              <a:t>ヤフーのページの</a:t>
            </a:r>
            <a:r>
              <a:rPr lang="en-US" altLang="ja-JP" dirty="0" smtClean="0"/>
              <a:t>HTML</a:t>
            </a:r>
            <a:r>
              <a:rPr lang="ja-JP" altLang="en-US" dirty="0" smtClean="0"/>
              <a:t>ファイルを送信します。</a:t>
            </a:r>
            <a:endParaRPr lang="en-US" altLang="ja-JP" dirty="0" smtClean="0"/>
          </a:p>
          <a:p>
            <a:pPr marL="0" lvl="0" indent="0">
              <a:spcBef>
                <a:spcPts val="0"/>
              </a:spcBef>
              <a:spcAft>
                <a:spcPts val="0"/>
              </a:spcAft>
              <a:buNone/>
            </a:pPr>
            <a:endParaRPr lang="en-US" dirty="0" smtClean="0"/>
          </a:p>
          <a:p>
            <a:pPr marL="0" lvl="0" indent="0">
              <a:spcBef>
                <a:spcPts val="0"/>
              </a:spcBef>
              <a:spcAft>
                <a:spcPts val="0"/>
              </a:spcAft>
              <a:buNone/>
            </a:pPr>
            <a:r>
              <a:rPr lang="ja-JP" altLang="en-US" dirty="0" smtClean="0"/>
              <a:t>ブラウザは、それを受けて、</a:t>
            </a:r>
            <a:r>
              <a:rPr lang="en-US" altLang="ja-JP" dirty="0" smtClean="0"/>
              <a:t>Web</a:t>
            </a:r>
            <a:r>
              <a:rPr lang="ja-JP" altLang="en-US" dirty="0" smtClean="0"/>
              <a:t>ページを表示します。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40781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ja-JP" altLang="en-US" dirty="0" smtClean="0"/>
              <a:t>サーバーに対して、このページを表示してくれ！というのがリクエスト</a:t>
            </a:r>
            <a:endParaRPr lang="en-US" altLang="ja-JP" dirty="0" smtClean="0"/>
          </a:p>
          <a:p>
            <a:pPr marL="0" lvl="0" indent="0">
              <a:spcBef>
                <a:spcPts val="0"/>
              </a:spcBef>
              <a:spcAft>
                <a:spcPts val="0"/>
              </a:spcAft>
              <a:buNone/>
            </a:pPr>
            <a:r>
              <a:rPr lang="ja-JP" altLang="en-US" dirty="0" smtClean="0"/>
              <a:t>その返答がレスポンスです。</a:t>
            </a: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78223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89" name="Shape 8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536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タイトル スライド" type="title">
  <p:cSld name="TITL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685800" y="2130425"/>
            <a:ext cx="7772400" cy="14700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3" name="Shape 13"/>
          <p:cNvSpPr txBox="1">
            <a:spLocks noGrp="1"/>
          </p:cNvSpPr>
          <p:nvPr>
            <p:ph type="subTitle" idx="1"/>
          </p:nvPr>
        </p:nvSpPr>
        <p:spPr>
          <a:xfrm>
            <a:off x="1371600" y="3886200"/>
            <a:ext cx="6400800" cy="1752600"/>
          </a:xfrm>
          <a:prstGeom prst="rect">
            <a:avLst/>
          </a:prstGeom>
          <a:noFill/>
          <a:ln>
            <a:noFill/>
          </a:ln>
        </p:spPr>
        <p:txBody>
          <a:bodyPr spcFirstLastPara="1" wrap="square" lIns="91425" tIns="91425" rIns="91425" bIns="91425" anchor="t" anchorCtr="0"/>
          <a:lstStyle>
            <a:lvl1pPr marL="0" marR="0" lvl="0" indent="0" algn="ctr" rtl="0">
              <a:spcBef>
                <a:spcPts val="640"/>
              </a:spcBef>
              <a:spcAft>
                <a:spcPts val="0"/>
              </a:spcAft>
              <a:buClr>
                <a:srgbClr val="888888"/>
              </a:buClr>
              <a:buSzPts val="3200"/>
              <a:buFont typeface="Arial"/>
              <a:buNone/>
              <a:defRPr sz="3200" b="0" i="0" u="none" strike="noStrike" cap="none">
                <a:solidFill>
                  <a:srgbClr val="888888"/>
                </a:solidFill>
                <a:latin typeface="Calibri"/>
                <a:ea typeface="Calibri"/>
                <a:cs typeface="Calibri"/>
                <a:sym typeface="Calibri"/>
              </a:defRPr>
            </a:lvl1pPr>
            <a:lvl2pPr marL="457200" marR="0" lvl="1" indent="0" algn="ctr" rtl="0">
              <a:spcBef>
                <a:spcPts val="560"/>
              </a:spcBef>
              <a:spcAft>
                <a:spcPts val="0"/>
              </a:spcAft>
              <a:buClr>
                <a:srgbClr val="888888"/>
              </a:buClr>
              <a:buSzPts val="2800"/>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タイトルと縦書きテキスト" type="vertTx">
  <p:cSld name="VERTICAL_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0" name="Shape 70"/>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縦書きタイトルと縦書きテキスト" type="vertTitleAndTx">
  <p:cSld name="VERTICAL_TITLE_AND_VERTICAL_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4732337" y="2171700"/>
            <a:ext cx="5851525" cy="205740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6" name="Shape 76"/>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タイトルとコンテンツ" type="obj">
  <p:cSld name="OBJECT">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19" name="Shape 19"/>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Shape 21"/>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Shape 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セクション見出し" type="secHead">
  <p:cSld name="SECTION_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722313" y="4406900"/>
            <a:ext cx="7772400" cy="1362075"/>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Clr>
                <a:schemeClr val="dk1"/>
              </a:buClr>
              <a:buSzPts val="1400"/>
              <a:buFont typeface="Calibri"/>
              <a:buNone/>
              <a:defRPr sz="4000" b="1"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5" name="Shape 25"/>
          <p:cNvSpPr txBox="1">
            <a:spLocks noGrp="1"/>
          </p:cNvSpPr>
          <p:nvPr>
            <p:ph type="body" idx="1"/>
          </p:nvPr>
        </p:nvSpPr>
        <p:spPr>
          <a:xfrm>
            <a:off x="722313" y="2906713"/>
            <a:ext cx="7772400" cy="1500187"/>
          </a:xfrm>
          <a:prstGeom prst="rect">
            <a:avLst/>
          </a:prstGeom>
          <a:noFill/>
          <a:ln>
            <a:noFill/>
          </a:ln>
        </p:spPr>
        <p:txBody>
          <a:bodyPr spcFirstLastPara="1" wrap="square" lIns="91425" tIns="91425" rIns="91425" bIns="91425" anchor="b" anchorCtr="0"/>
          <a:lstStyle>
            <a:lvl1pPr marL="457200" marR="0" lvl="0" indent="-228600" algn="l" rtl="0">
              <a:spcBef>
                <a:spcPts val="400"/>
              </a:spcBef>
              <a:spcAft>
                <a:spcPts val="0"/>
              </a:spcAft>
              <a:buClr>
                <a:srgbClr val="888888"/>
              </a:buClr>
              <a:buSzPts val="3200"/>
              <a:buFont typeface="Arial"/>
              <a:buNone/>
              <a:defRPr sz="2000" b="0" i="0" u="none" strike="noStrike" cap="none">
                <a:solidFill>
                  <a:srgbClr val="888888"/>
                </a:solidFill>
                <a:latin typeface="Calibri"/>
                <a:ea typeface="Calibri"/>
                <a:cs typeface="Calibri"/>
                <a:sym typeface="Calibri"/>
              </a:defRPr>
            </a:lvl1pPr>
            <a:lvl2pPr marL="914400" marR="0" lvl="1" indent="-228600" algn="l" rtl="0">
              <a:spcBef>
                <a:spcPts val="360"/>
              </a:spcBef>
              <a:spcAft>
                <a:spcPts val="0"/>
              </a:spcAft>
              <a:buClr>
                <a:srgbClr val="888888"/>
              </a:buClr>
              <a:buSzPts val="2800"/>
              <a:buFont typeface="Arial"/>
              <a:buNone/>
              <a:defRPr sz="1800" b="0" i="0" u="none" strike="noStrike" cap="none">
                <a:solidFill>
                  <a:srgbClr val="888888"/>
                </a:solidFill>
                <a:latin typeface="Calibri"/>
                <a:ea typeface="Calibri"/>
                <a:cs typeface="Calibri"/>
                <a:sym typeface="Calibri"/>
              </a:defRPr>
            </a:lvl2pPr>
            <a:lvl3pPr marL="1371600" marR="0" lvl="2" indent="-228600" algn="l" rtl="0">
              <a:spcBef>
                <a:spcPts val="320"/>
              </a:spcBef>
              <a:spcAft>
                <a:spcPts val="0"/>
              </a:spcAft>
              <a:buClr>
                <a:srgbClr val="888888"/>
              </a:buClr>
              <a:buSzPts val="2400"/>
              <a:buFont typeface="Arial"/>
              <a:buNone/>
              <a:defRPr sz="1600" b="0" i="0" u="none" strike="noStrike" cap="none">
                <a:solidFill>
                  <a:srgbClr val="888888"/>
                </a:solidFill>
                <a:latin typeface="Calibri"/>
                <a:ea typeface="Calibri"/>
                <a:cs typeface="Calibri"/>
                <a:sym typeface="Calibri"/>
              </a:defRPr>
            </a:lvl3pPr>
            <a:lvl4pPr marL="1828800" marR="0" lvl="3"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4pPr>
            <a:lvl5pPr marL="2286000" marR="0" lvl="4"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5pPr>
            <a:lvl6pPr marL="2743200" marR="0" lvl="5"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6pPr>
            <a:lvl7pPr marL="3200400" marR="0" lvl="6"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7pPr>
            <a:lvl8pPr marL="3657600" marR="0" lvl="7"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8pPr>
            <a:lvl9pPr marL="4114800" marR="0" lvl="8" indent="-228600" algn="l" rtl="0">
              <a:spcBef>
                <a:spcPts val="280"/>
              </a:spcBef>
              <a:spcAft>
                <a:spcPts val="0"/>
              </a:spcAft>
              <a:buClr>
                <a:srgbClr val="888888"/>
              </a:buClr>
              <a:buSzPts val="2000"/>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 つのコンテンツ" type="twoObj">
  <p:cSld name="TWO_OBJECTS">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31" name="Shape 31"/>
          <p:cNvSpPr txBox="1">
            <a:spLocks noGrp="1"/>
          </p:cNvSpPr>
          <p:nvPr>
            <p:ph type="body" idx="1"/>
          </p:nvPr>
        </p:nvSpPr>
        <p:spPr>
          <a:xfrm>
            <a:off x="457200" y="1600200"/>
            <a:ext cx="4038600" cy="4525963"/>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4648200" y="1600200"/>
            <a:ext cx="4038600" cy="4525963"/>
          </a:xfrm>
          <a:prstGeom prst="rect">
            <a:avLst/>
          </a:prstGeom>
          <a:noFill/>
          <a:ln>
            <a:noFill/>
          </a:ln>
        </p:spPr>
        <p:txBody>
          <a:bodyPr spcFirstLastPara="1" wrap="square" lIns="91425" tIns="91425" rIns="91425" bIns="91425" anchor="t" anchorCtr="0"/>
          <a:lstStyle>
            <a:lvl1pPr marL="457200" marR="0" lvl="0"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較" type="twoTxTwoObj">
  <p:cSld name="TWO_OBJECTS_WITH_TEXT">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38" name="Shape 38"/>
          <p:cNvSpPr txBox="1">
            <a:spLocks noGrp="1"/>
          </p:cNvSpPr>
          <p:nvPr>
            <p:ph type="body" idx="1"/>
          </p:nvPr>
        </p:nvSpPr>
        <p:spPr>
          <a:xfrm>
            <a:off x="457200" y="1535113"/>
            <a:ext cx="4040188" cy="639762"/>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32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8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24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457200" y="2174875"/>
            <a:ext cx="4040188" cy="3951288"/>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4645025" y="1535113"/>
            <a:ext cx="4041775" cy="639762"/>
          </a:xfrm>
          <a:prstGeom prst="rect">
            <a:avLst/>
          </a:prstGeom>
          <a:noFill/>
          <a:ln>
            <a:noFill/>
          </a:ln>
        </p:spPr>
        <p:txBody>
          <a:bodyPr spcFirstLastPara="1" wrap="square" lIns="91425" tIns="91425" rIns="91425" bIns="91425" anchor="b" anchorCtr="0"/>
          <a:lstStyle>
            <a:lvl1pPr marL="457200" marR="0" lvl="0" indent="-228600" algn="l" rtl="0">
              <a:spcBef>
                <a:spcPts val="480"/>
              </a:spcBef>
              <a:spcAft>
                <a:spcPts val="0"/>
              </a:spcAft>
              <a:buClr>
                <a:schemeClr val="dk1"/>
              </a:buClr>
              <a:buSzPts val="32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spcBef>
                <a:spcPts val="400"/>
              </a:spcBef>
              <a:spcAft>
                <a:spcPts val="0"/>
              </a:spcAft>
              <a:buClr>
                <a:schemeClr val="dk1"/>
              </a:buClr>
              <a:buSzPts val="28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Clr>
                <a:schemeClr val="dk1"/>
              </a:buClr>
              <a:buSzPts val="24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spcBef>
                <a:spcPts val="320"/>
              </a:spcBef>
              <a:spcAft>
                <a:spcPts val="0"/>
              </a:spcAft>
              <a:buClr>
                <a:schemeClr val="dk1"/>
              </a:buClr>
              <a:buSzPts val="2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4645025" y="2174875"/>
            <a:ext cx="4041775" cy="3951288"/>
          </a:xfrm>
          <a:prstGeom prst="rect">
            <a:avLst/>
          </a:prstGeom>
          <a:noFill/>
          <a:ln>
            <a:noFill/>
          </a:ln>
        </p:spPr>
        <p:txBody>
          <a:bodyPr spcFirstLastPara="1" wrap="square" lIns="91425" tIns="91425" rIns="91425" bIns="91425" anchor="t" anchorCtr="0"/>
          <a:lstStyle>
            <a:lvl1pPr marL="457200" marR="0" lvl="0"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1pPr>
            <a:lvl2pPr marL="914400" marR="0" lvl="1"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2pPr>
            <a:lvl3pPr marL="1371600" marR="0" lvl="2" indent="-342900" algn="l" rtl="0">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5pPr>
            <a:lvl6pPr marL="2743200" marR="0" lvl="5"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タイトルのみ" type="titleOnly">
  <p:cSld name="TITLE_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47" name="Shape 47"/>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白紙"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タイトル付きのコンテンツ" type="objTx">
  <p:cSld name="OBJECT_WITH_CAPTION_TEXT">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457200" y="273050"/>
            <a:ext cx="3008313" cy="1162050"/>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Clr>
                <a:schemeClr val="dk1"/>
              </a:buClr>
              <a:buSzPts val="1400"/>
              <a:buFont typeface="Calibri"/>
              <a:buNone/>
              <a:defRPr sz="2000" b="1"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56" name="Shape 56"/>
          <p:cNvSpPr txBox="1">
            <a:spLocks noGrp="1"/>
          </p:cNvSpPr>
          <p:nvPr>
            <p:ph type="body" idx="1"/>
          </p:nvPr>
        </p:nvSpPr>
        <p:spPr>
          <a:xfrm>
            <a:off x="3575050" y="273050"/>
            <a:ext cx="5111750" cy="5853113"/>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457200" y="1435100"/>
            <a:ext cx="3008313" cy="4691063"/>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32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28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24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タイトル付きの図" type="picTx">
  <p:cSld name="PICTURE_WITH_CAPTION_TEX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1792288" y="4800600"/>
            <a:ext cx="5486400" cy="566738"/>
          </a:xfrm>
          <a:prstGeom prst="rect">
            <a:avLst/>
          </a:prstGeom>
          <a:noFill/>
          <a:ln>
            <a:noFill/>
          </a:ln>
        </p:spPr>
        <p:txBody>
          <a:bodyPr spcFirstLastPara="1" wrap="square" lIns="91425" tIns="91425" rIns="91425" bIns="91425" anchor="b" anchorCtr="0"/>
          <a:lstStyle>
            <a:lvl1pPr marL="0" marR="0" lvl="0" indent="0" algn="l" rtl="0">
              <a:spcBef>
                <a:spcPts val="0"/>
              </a:spcBef>
              <a:spcAft>
                <a:spcPts val="0"/>
              </a:spcAft>
              <a:buClr>
                <a:schemeClr val="dk1"/>
              </a:buClr>
              <a:buSzPts val="1400"/>
              <a:buFont typeface="Calibri"/>
              <a:buNone/>
              <a:defRPr sz="2000" b="1"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63" name="Shape 63"/>
          <p:cNvSpPr>
            <a:spLocks noGrp="1"/>
          </p:cNvSpPr>
          <p:nvPr>
            <p:ph type="pic" idx="2"/>
          </p:nvPr>
        </p:nvSpPr>
        <p:spPr>
          <a:xfrm>
            <a:off x="1792288" y="612775"/>
            <a:ext cx="5486400" cy="4114800"/>
          </a:xfrm>
          <a:prstGeom prst="rect">
            <a:avLst/>
          </a:prstGeom>
          <a:noFill/>
          <a:ln>
            <a:noFill/>
          </a:ln>
        </p:spPr>
        <p:txBody>
          <a:bodyPr spcFirstLastPara="1" wrap="square" lIns="91425" tIns="91425" rIns="91425" bIns="91425" anchor="t" anchorCtr="0"/>
          <a:lstStyle>
            <a:lvl1pPr marL="0" marR="0" lvl="0" indent="0" algn="l" rtl="0">
              <a:spcBef>
                <a:spcPts val="640"/>
              </a:spcBef>
              <a:spcAft>
                <a:spcPts val="0"/>
              </a:spcAft>
              <a:buClr>
                <a:schemeClr val="dk1"/>
              </a:buClr>
              <a:buSzPts val="1400"/>
              <a:buFont typeface="Arial"/>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spcAft>
                <a:spcPts val="0"/>
              </a:spcAft>
              <a:buClr>
                <a:schemeClr val="dk1"/>
              </a:buClr>
              <a:buSzPts val="1400"/>
              <a:buFont typeface="Arial"/>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spcAft>
                <a:spcPts val="0"/>
              </a:spcAft>
              <a:buClr>
                <a:schemeClr val="dk1"/>
              </a:buClr>
              <a:buSzPts val="1400"/>
              <a:buFont typeface="Arial"/>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spcAft>
                <a:spcPts val="0"/>
              </a:spcAft>
              <a:buClr>
                <a:schemeClr val="dk1"/>
              </a:buClr>
              <a:buSzPts val="14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1792288" y="5367338"/>
            <a:ext cx="5486400" cy="804862"/>
          </a:xfrm>
          <a:prstGeom prst="rect">
            <a:avLst/>
          </a:prstGeom>
          <a:noFill/>
          <a:ln>
            <a:noFill/>
          </a:ln>
        </p:spPr>
        <p:txBody>
          <a:bodyPr spcFirstLastPara="1" wrap="square" lIns="91425" tIns="91425" rIns="91425" bIns="91425" anchor="t" anchorCtr="0"/>
          <a:lstStyle>
            <a:lvl1pPr marL="457200" marR="0" lvl="0" indent="-228600" algn="l" rtl="0">
              <a:spcBef>
                <a:spcPts val="280"/>
              </a:spcBef>
              <a:spcAft>
                <a:spcPts val="0"/>
              </a:spcAft>
              <a:buClr>
                <a:schemeClr val="dk1"/>
              </a:buClr>
              <a:buSzPts val="3200"/>
              <a:buFont typeface="Arial"/>
              <a:buNone/>
              <a:defRPr sz="1400" b="0" i="0" u="none" strike="noStrike" cap="none">
                <a:solidFill>
                  <a:schemeClr val="dk1"/>
                </a:solidFill>
                <a:latin typeface="Calibri"/>
                <a:ea typeface="Calibri"/>
                <a:cs typeface="Calibri"/>
                <a:sym typeface="Calibri"/>
              </a:defRPr>
            </a:lvl1pPr>
            <a:lvl2pPr marL="914400" marR="0" lvl="1" indent="-228600" algn="l" rtl="0">
              <a:spcBef>
                <a:spcPts val="240"/>
              </a:spcBef>
              <a:spcAft>
                <a:spcPts val="0"/>
              </a:spcAft>
              <a:buClr>
                <a:schemeClr val="dk1"/>
              </a:buClr>
              <a:buSzPts val="28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spcBef>
                <a:spcPts val="200"/>
              </a:spcBef>
              <a:spcAft>
                <a:spcPts val="0"/>
              </a:spcAft>
              <a:buClr>
                <a:schemeClr val="dk1"/>
              </a:buClr>
              <a:buSzPts val="2400"/>
              <a:buFont typeface="Arial"/>
              <a:buNone/>
              <a:defRPr sz="1000" b="0" i="0" u="none" strike="noStrike" cap="none">
                <a:solidFill>
                  <a:schemeClr val="dk1"/>
                </a:solidFill>
                <a:latin typeface="Calibri"/>
                <a:ea typeface="Calibri"/>
                <a:cs typeface="Calibri"/>
                <a:sym typeface="Calibri"/>
              </a:defRPr>
            </a:lvl3pPr>
            <a:lvl4pPr marL="1828800" marR="0" lvl="3"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4pPr>
            <a:lvl5pPr marL="2286000" marR="0" lvl="4"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5pPr>
            <a:lvl6pPr marL="2743200" marR="0" lvl="5"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6pPr>
            <a:lvl7pPr marL="3200400" marR="0" lvl="6"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7pPr>
            <a:lvl8pPr marL="3657600" marR="0" lvl="7"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8pPr>
            <a:lvl9pPr marL="4114800" marR="0" lvl="8" indent="-228600" algn="l" rtl="0">
              <a:spcBef>
                <a:spcPts val="180"/>
              </a:spcBef>
              <a:spcAft>
                <a:spcPts val="0"/>
              </a:spcAft>
              <a:buClr>
                <a:schemeClr val="dk1"/>
              </a:buClr>
              <a:buSzPts val="2000"/>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74638"/>
            <a:ext cx="8229600" cy="1143000"/>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 name="Shape 7"/>
          <p:cNvSpPr txBox="1">
            <a:spLocks noGrp="1"/>
          </p:cNvSpPr>
          <p:nvPr>
            <p:ph type="body" idx="1"/>
          </p:nvPr>
        </p:nvSpPr>
        <p:spPr>
          <a:xfrm>
            <a:off x="457200" y="1600200"/>
            <a:ext cx="8229600" cy="4525963"/>
          </a:xfrm>
          <a:prstGeom prst="rect">
            <a:avLst/>
          </a:prstGeom>
          <a:noFill/>
          <a:ln>
            <a:noFill/>
          </a:ln>
        </p:spPr>
        <p:txBody>
          <a:bodyPr spcFirstLastPara="1" wrap="square" lIns="91425" tIns="91425" rIns="91425" bIns="91425"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457200" y="6356350"/>
            <a:ext cx="2133600" cy="365125"/>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Shape 9"/>
          <p:cNvSpPr txBox="1">
            <a:spLocks noGrp="1"/>
          </p:cNvSpPr>
          <p:nvPr>
            <p:ph type="ftr" idx="11"/>
          </p:nvPr>
        </p:nvSpPr>
        <p:spPr>
          <a:xfrm>
            <a:off x="3124200" y="6356350"/>
            <a:ext cx="2895600" cy="365125"/>
          </a:xfrm>
          <a:prstGeom prst="rect">
            <a:avLst/>
          </a:prstGeom>
          <a:noFill/>
          <a:ln>
            <a:noFill/>
          </a:ln>
        </p:spPr>
        <p:txBody>
          <a:bodyPr spcFirstLastPara="1" wrap="square" lIns="91425" tIns="91425" rIns="91425" bIns="91425" anchor="ctr" anchorCtr="0"/>
          <a:lstStyle>
            <a:lvl1pPr marL="0" marR="0" lvl="0" indent="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Shape 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hyperlink" Target="http://jousen.aso-abcc.com/" TargetMode="Externa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Shape 84"/>
          <p:cNvPicPr preferRelativeResize="0"/>
          <p:nvPr/>
        </p:nvPicPr>
        <p:blipFill rotWithShape="1">
          <a:blip r:embed="rId3">
            <a:alphaModFix/>
          </a:blip>
          <a:srcRect/>
          <a:stretch/>
        </p:blipFill>
        <p:spPr>
          <a:xfrm>
            <a:off x="0" y="396385"/>
            <a:ext cx="9110777" cy="6439807"/>
          </a:xfrm>
          <a:prstGeom prst="rect">
            <a:avLst/>
          </a:prstGeom>
          <a:noFill/>
          <a:ln>
            <a:noFill/>
          </a:ln>
        </p:spPr>
      </p:pic>
      <p:sp>
        <p:nvSpPr>
          <p:cNvPr id="85" name="Shape 85"/>
          <p:cNvSpPr txBox="1">
            <a:spLocks noGrp="1"/>
          </p:cNvSpPr>
          <p:nvPr>
            <p:ph type="ctrTitle"/>
          </p:nvPr>
        </p:nvSpPr>
        <p:spPr>
          <a:xfrm>
            <a:off x="0" y="804746"/>
            <a:ext cx="9144000" cy="682168"/>
          </a:xfrm>
          <a:prstGeom prst="rect">
            <a:avLst/>
          </a:prstGeom>
          <a:noFill/>
          <a:ln>
            <a:noFill/>
          </a:ln>
        </p:spPr>
        <p:txBody>
          <a:bodyPr spcFirstLastPara="1" wrap="square" lIns="91425" tIns="45700" rIns="91425" bIns="45700" anchor="ctr" anchorCtr="0">
            <a:noAutofit/>
          </a:bodyPr>
          <a:lstStyle/>
          <a:p>
            <a:pPr lvl="0">
              <a:buClr>
                <a:srgbClr val="000075"/>
              </a:buClr>
            </a:pPr>
            <a:r>
              <a:rPr lang="en-US" altLang="ja-JP" dirty="0">
                <a:solidFill>
                  <a:srgbClr val="000075"/>
                </a:solidFill>
              </a:rPr>
              <a:t>Web</a:t>
            </a:r>
            <a:r>
              <a:rPr lang="ja-JP" altLang="en-US" dirty="0">
                <a:solidFill>
                  <a:srgbClr val="000075"/>
                </a:solidFill>
              </a:rPr>
              <a:t>アプリケーション開発演習</a:t>
            </a:r>
            <a:r>
              <a:rPr lang="en-US" altLang="ja-JP" dirty="0">
                <a:solidFill>
                  <a:srgbClr val="000075"/>
                </a:solidFill>
              </a:rPr>
              <a:t>A</a:t>
            </a:r>
            <a:endParaRPr sz="4400" b="0" i="0" u="none" strike="noStrike" cap="none" dirty="0">
              <a:solidFill>
                <a:srgbClr val="000075"/>
              </a:solidFill>
              <a:latin typeface="Calibri"/>
              <a:ea typeface="Calibri"/>
              <a:cs typeface="Calibri"/>
              <a:sym typeface="Calibri"/>
            </a:endParaRPr>
          </a:p>
        </p:txBody>
      </p:sp>
      <p:sp>
        <p:nvSpPr>
          <p:cNvPr id="86" name="Shape 86"/>
          <p:cNvSpPr txBox="1">
            <a:spLocks noGrp="1"/>
          </p:cNvSpPr>
          <p:nvPr>
            <p:ph type="subTitle" idx="1"/>
          </p:nvPr>
        </p:nvSpPr>
        <p:spPr>
          <a:xfrm>
            <a:off x="4626591" y="5756681"/>
            <a:ext cx="4136674" cy="6858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lt1"/>
              </a:buClr>
              <a:buFont typeface="Arial"/>
              <a:buNone/>
            </a:pPr>
            <a:r>
              <a:rPr lang="ja-JP" altLang="en-US" sz="2720" b="0" i="0" u="none" strike="noStrike" cap="none" dirty="0" smtClean="0">
                <a:solidFill>
                  <a:schemeClr val="lt1"/>
                </a:solidFill>
                <a:latin typeface="Helvetica Neue"/>
                <a:ea typeface="Helvetica Neue"/>
                <a:cs typeface="Helvetica Neue"/>
                <a:sym typeface="Helvetica Neue"/>
              </a:rPr>
              <a:t>情報システム専攻科</a:t>
            </a:r>
            <a:r>
              <a:rPr lang="en-US" altLang="ja-JP" sz="2720" b="0" i="0" u="none" strike="noStrike" cap="none" dirty="0" smtClean="0">
                <a:solidFill>
                  <a:schemeClr val="lt1"/>
                </a:solidFill>
                <a:latin typeface="Helvetica Neue"/>
                <a:ea typeface="Helvetica Neue"/>
                <a:cs typeface="Helvetica Neue"/>
                <a:sym typeface="Helvetica Neue"/>
              </a:rPr>
              <a:t>2</a:t>
            </a:r>
            <a:r>
              <a:rPr lang="ja-JP" altLang="en-US" sz="2720" b="0" i="0" u="none" strike="noStrike" cap="none" dirty="0" smtClean="0">
                <a:solidFill>
                  <a:schemeClr val="lt1"/>
                </a:solidFill>
                <a:latin typeface="Helvetica Neue"/>
                <a:ea typeface="Helvetica Neue"/>
                <a:cs typeface="Helvetica Neue"/>
                <a:sym typeface="Helvetica Neue"/>
              </a:rPr>
              <a:t>年</a:t>
            </a:r>
            <a:endParaRPr sz="2720" b="0" i="0" u="none" strike="noStrike" cap="none" dirty="0">
              <a:solidFill>
                <a:schemeClr val="lt1"/>
              </a:solidFill>
              <a:latin typeface="Helvetica Neue"/>
              <a:ea typeface="Helvetica Neue"/>
              <a:cs typeface="Helvetica Neue"/>
              <a:sym typeface="Helvetica Neue"/>
            </a:endParaRPr>
          </a:p>
        </p:txBody>
      </p:sp>
      <p:sp>
        <p:nvSpPr>
          <p:cNvPr id="5" name="Shape 85"/>
          <p:cNvSpPr txBox="1">
            <a:spLocks/>
          </p:cNvSpPr>
          <p:nvPr/>
        </p:nvSpPr>
        <p:spPr>
          <a:xfrm>
            <a:off x="-33223" y="1486914"/>
            <a:ext cx="9144000" cy="682168"/>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rgbClr val="000075"/>
              </a:buClr>
            </a:pPr>
            <a:r>
              <a:rPr lang="en-US" altLang="ja-JP" sz="3200" dirty="0" smtClean="0">
                <a:solidFill>
                  <a:srgbClr val="FF0000"/>
                </a:solidFill>
              </a:rPr>
              <a:t>WEB</a:t>
            </a:r>
            <a:r>
              <a:rPr lang="ja-JP" altLang="en-US" sz="3200" dirty="0" smtClean="0">
                <a:solidFill>
                  <a:srgbClr val="FF0000"/>
                </a:solidFill>
              </a:rPr>
              <a:t>の仕組みを知ろう</a:t>
            </a:r>
            <a:endParaRPr lang="ja-JP" altLang="en-US" sz="3200" dirty="0">
              <a:solidFill>
                <a:srgbClr val="FF0000"/>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4" name="タイトル 2"/>
          <p:cNvSpPr txBox="1">
            <a:spLocks/>
          </p:cNvSpPr>
          <p:nvPr/>
        </p:nvSpPr>
        <p:spPr>
          <a:xfrm>
            <a:off x="298136" y="1836312"/>
            <a:ext cx="8229600" cy="4141495"/>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latin typeface="HGP創英角ﾎﾟｯﾌﾟ体" panose="040B0A00000000000000" pitchFamily="50" charset="-128"/>
                <a:ea typeface="HGP創英角ﾎﾟｯﾌﾟ体" panose="040B0A00000000000000" pitchFamily="50" charset="-128"/>
              </a:rPr>
              <a:t>登場人物は</a:t>
            </a:r>
            <a:r>
              <a:rPr kumimoji="1" lang="en-US" altLang="ja-JP" dirty="0" smtClean="0">
                <a:latin typeface="HGP創英角ﾎﾟｯﾌﾟ体" panose="040B0A00000000000000" pitchFamily="50" charset="-128"/>
                <a:ea typeface="HGP創英角ﾎﾟｯﾌﾟ体" panose="040B0A00000000000000" pitchFamily="50" charset="-128"/>
              </a:rPr>
              <a:t>3</a:t>
            </a:r>
            <a:r>
              <a:rPr kumimoji="1" lang="ja-JP" altLang="en-US" dirty="0" smtClean="0">
                <a:latin typeface="HGP創英角ﾎﾟｯﾌﾟ体" panose="040B0A00000000000000" pitchFamily="50" charset="-128"/>
                <a:ea typeface="HGP創英角ﾎﾟｯﾌﾟ体" panose="040B0A00000000000000" pitchFamily="50" charset="-128"/>
              </a:rPr>
              <a:t>種類</a:t>
            </a:r>
            <a:r>
              <a:rPr kumimoji="1" lang="en-US" altLang="ja-JP" dirty="0" smtClean="0">
                <a:latin typeface="HGP創英角ﾎﾟｯﾌﾟ体" panose="040B0A00000000000000" pitchFamily="50" charset="-128"/>
                <a:ea typeface="HGP創英角ﾎﾟｯﾌﾟ体" panose="040B0A00000000000000" pitchFamily="50" charset="-128"/>
              </a:rPr>
              <a:t>6</a:t>
            </a:r>
            <a:r>
              <a:rPr kumimoji="1" lang="ja-JP" altLang="en-US" dirty="0" smtClean="0">
                <a:latin typeface="HGP創英角ﾎﾟｯﾌﾟ体" panose="040B0A00000000000000" pitchFamily="50" charset="-128"/>
                <a:ea typeface="HGP創英角ﾎﾟｯﾌﾟ体" panose="040B0A00000000000000" pitchFamily="50" charset="-128"/>
              </a:rPr>
              <a:t>人</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・人間（</a:t>
            </a:r>
            <a:r>
              <a:rPr kumimoji="1" lang="en-US" altLang="ja-JP" dirty="0" smtClean="0">
                <a:latin typeface="HGP創英角ﾎﾟｯﾌﾟ体" panose="040B0A00000000000000" pitchFamily="50" charset="-128"/>
                <a:ea typeface="HGP創英角ﾎﾟｯﾌﾟ体" panose="040B0A00000000000000" pitchFamily="50" charset="-128"/>
              </a:rPr>
              <a:t>1</a:t>
            </a:r>
            <a:r>
              <a:rPr kumimoji="1" lang="ja-JP" altLang="en-US" dirty="0" smtClean="0">
                <a:latin typeface="HGP創英角ﾎﾟｯﾌﾟ体" panose="040B0A00000000000000" pitchFamily="50" charset="-128"/>
                <a:ea typeface="HGP創英角ﾎﾟｯﾌﾟ体" panose="040B0A00000000000000" pitchFamily="50" charset="-128"/>
              </a:rPr>
              <a:t>人）</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a:t>
            </a:r>
            <a:r>
              <a:rPr kumimoji="1" lang="en-US" altLang="ja-JP" dirty="0" smtClean="0">
                <a:latin typeface="HGP創英角ﾎﾟｯﾌﾟ体" panose="040B0A00000000000000" pitchFamily="50" charset="-128"/>
                <a:ea typeface="HGP創英角ﾎﾟｯﾌﾟ体" panose="040B0A00000000000000" pitchFamily="50" charset="-128"/>
              </a:rPr>
              <a:t>PC</a:t>
            </a:r>
            <a:r>
              <a:rPr kumimoji="1" lang="ja-JP" altLang="en-US" dirty="0" smtClean="0">
                <a:latin typeface="HGP創英角ﾎﾟｯﾌﾟ体" panose="040B0A00000000000000" pitchFamily="50" charset="-128"/>
                <a:ea typeface="HGP創英角ﾎﾟｯﾌﾟ体" panose="040B0A00000000000000" pitchFamily="50" charset="-128"/>
              </a:rPr>
              <a:t>（</a:t>
            </a:r>
            <a:r>
              <a:rPr kumimoji="1" lang="en-US" altLang="ja-JP" dirty="0" smtClean="0">
                <a:latin typeface="HGP創英角ﾎﾟｯﾌﾟ体" panose="040B0A00000000000000" pitchFamily="50" charset="-128"/>
                <a:ea typeface="HGP創英角ﾎﾟｯﾌﾟ体" panose="040B0A00000000000000" pitchFamily="50" charset="-128"/>
              </a:rPr>
              <a:t>1</a:t>
            </a:r>
            <a:r>
              <a:rPr kumimoji="1" lang="ja-JP" altLang="en-US" dirty="0" smtClean="0">
                <a:latin typeface="HGP創英角ﾎﾟｯﾌﾟ体" panose="040B0A00000000000000" pitchFamily="50" charset="-128"/>
                <a:ea typeface="HGP創英角ﾎﾟｯﾌﾟ体" panose="040B0A00000000000000" pitchFamily="50" charset="-128"/>
              </a:rPr>
              <a:t>人）</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・インターネット（</a:t>
            </a:r>
            <a:r>
              <a:rPr kumimoji="1" lang="en-US" altLang="ja-JP" dirty="0" smtClean="0">
                <a:latin typeface="HGP創英角ﾎﾟｯﾌﾟ体" panose="040B0A00000000000000" pitchFamily="50" charset="-128"/>
                <a:ea typeface="HGP創英角ﾎﾟｯﾌﾟ体" panose="040B0A00000000000000" pitchFamily="50" charset="-128"/>
              </a:rPr>
              <a:t>1</a:t>
            </a:r>
            <a:r>
              <a:rPr kumimoji="1" lang="ja-JP" altLang="en-US" dirty="0" smtClean="0">
                <a:latin typeface="HGP創英角ﾎﾟｯﾌﾟ体" panose="040B0A00000000000000" pitchFamily="50" charset="-128"/>
                <a:ea typeface="HGP創英角ﾎﾟｯﾌﾟ体" panose="040B0A00000000000000" pitchFamily="50" charset="-128"/>
              </a:rPr>
              <a:t>人）</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・サーバー（</a:t>
            </a:r>
            <a:r>
              <a:rPr kumimoji="1" lang="en-US" altLang="ja-JP" dirty="0" smtClean="0">
                <a:latin typeface="HGP創英角ﾎﾟｯﾌﾟ体" panose="040B0A00000000000000" pitchFamily="50" charset="-128"/>
                <a:ea typeface="HGP創英角ﾎﾟｯﾌﾟ体" panose="040B0A00000000000000" pitchFamily="50" charset="-128"/>
              </a:rPr>
              <a:t>3</a:t>
            </a:r>
            <a:r>
              <a:rPr kumimoji="1" lang="ja-JP" altLang="en-US" dirty="0" smtClean="0">
                <a:latin typeface="HGP創英角ﾎﾟｯﾌﾟ体" panose="040B0A00000000000000" pitchFamily="50" charset="-128"/>
                <a:ea typeface="HGP創英角ﾎﾟｯﾌﾟ体" panose="040B0A00000000000000" pitchFamily="50" charset="-128"/>
              </a:rPr>
              <a:t>人）</a:t>
            </a:r>
            <a:endParaRPr kumimoji="1" lang="en-US" altLang="ja-JP" dirty="0" smtClean="0">
              <a:latin typeface="HGP創英角ﾎﾟｯﾌﾟ体" panose="040B0A00000000000000" pitchFamily="50" charset="-128"/>
              <a:ea typeface="HGP創英角ﾎﾟｯﾌﾟ体" panose="040B0A00000000000000" pitchFamily="50" charset="-128"/>
            </a:endParaRPr>
          </a:p>
        </p:txBody>
      </p:sp>
    </p:spTree>
    <p:extLst>
      <p:ext uri="{BB962C8B-B14F-4D97-AF65-F5344CB8AC3E}">
        <p14:creationId xmlns:p14="http://schemas.microsoft.com/office/powerpoint/2010/main" val="9855028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pic>
        <p:nvPicPr>
          <p:cNvPr id="2" name="図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25575" y="1426616"/>
            <a:ext cx="878705" cy="819392"/>
          </a:xfrm>
          <a:prstGeom prst="rect">
            <a:avLst/>
          </a:prstGeom>
        </p:spPr>
      </p:pic>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76667" y="1426616"/>
            <a:ext cx="878705" cy="819392"/>
          </a:xfrm>
          <a:prstGeom prst="rect">
            <a:avLst/>
          </a:prstGeom>
        </p:spPr>
      </p:pic>
      <p:pic>
        <p:nvPicPr>
          <p:cNvPr id="7" name="図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7843" y="1325640"/>
            <a:ext cx="878705" cy="819392"/>
          </a:xfrm>
          <a:prstGeom prst="rect">
            <a:avLst/>
          </a:prstGeom>
        </p:spPr>
      </p:pic>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24545" y="1352939"/>
            <a:ext cx="842950" cy="1199929"/>
          </a:xfrm>
          <a:prstGeom prst="rect">
            <a:avLst/>
          </a:prstGeom>
        </p:spPr>
      </p:pic>
      <p:pic>
        <p:nvPicPr>
          <p:cNvPr id="9" name="図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41511" y="1352939"/>
            <a:ext cx="842950" cy="1199929"/>
          </a:xfrm>
          <a:prstGeom prst="rect">
            <a:avLst/>
          </a:prstGeom>
        </p:spPr>
      </p:pic>
      <p:pic>
        <p:nvPicPr>
          <p:cNvPr id="10" name="図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83571" y="1372335"/>
            <a:ext cx="842950" cy="1199929"/>
          </a:xfrm>
          <a:prstGeom prst="rect">
            <a:avLst/>
          </a:prstGeom>
        </p:spPr>
      </p:pic>
      <p:sp>
        <p:nvSpPr>
          <p:cNvPr id="12" name="雲 11"/>
          <p:cNvSpPr/>
          <p:nvPr/>
        </p:nvSpPr>
        <p:spPr>
          <a:xfrm>
            <a:off x="3298386" y="2523589"/>
            <a:ext cx="3539067" cy="3059165"/>
          </a:xfrm>
          <a:prstGeom prst="cloud">
            <a:avLst/>
          </a:prstGeom>
        </p:spPr>
        <p:style>
          <a:lnRef idx="1">
            <a:schemeClr val="dk1"/>
          </a:lnRef>
          <a:fillRef idx="2">
            <a:schemeClr val="dk1"/>
          </a:fillRef>
          <a:effectRef idx="1">
            <a:schemeClr val="dk1"/>
          </a:effectRef>
          <a:fontRef idx="minor">
            <a:schemeClr val="dk1"/>
          </a:fontRef>
        </p:style>
        <p:txBody>
          <a:bodyPr rtlCol="0" anchor="ctr"/>
          <a:lstStyle/>
          <a:p>
            <a:pPr algn="ctr"/>
            <a:r>
              <a:rPr kumimoji="1" lang="ja-JP" altLang="en-US" sz="2800" dirty="0"/>
              <a:t>インターネット</a:t>
            </a:r>
          </a:p>
        </p:txBody>
      </p:sp>
      <p:pic>
        <p:nvPicPr>
          <p:cNvPr id="13" name="図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24445" y="4144331"/>
            <a:ext cx="842950" cy="1199929"/>
          </a:xfrm>
          <a:prstGeom prst="rect">
            <a:avLst/>
          </a:prstGeom>
        </p:spPr>
      </p:pic>
      <p:pic>
        <p:nvPicPr>
          <p:cNvPr id="14" name="図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0827" y="5315540"/>
            <a:ext cx="842950" cy="1199929"/>
          </a:xfrm>
          <a:prstGeom prst="rect">
            <a:avLst/>
          </a:prstGeom>
        </p:spPr>
      </p:pic>
      <p:pic>
        <p:nvPicPr>
          <p:cNvPr id="8" name="図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38827" y="4868077"/>
            <a:ext cx="1186748" cy="952365"/>
          </a:xfrm>
          <a:prstGeom prst="rect">
            <a:avLst/>
          </a:prstGeom>
        </p:spPr>
      </p:pic>
      <p:pic>
        <p:nvPicPr>
          <p:cNvPr id="16" name="図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77931" y="4620513"/>
            <a:ext cx="842950" cy="1199929"/>
          </a:xfrm>
          <a:prstGeom prst="rect">
            <a:avLst/>
          </a:prstGeom>
        </p:spPr>
      </p:pic>
      <p:sp>
        <p:nvSpPr>
          <p:cNvPr id="17" name="タイトル 2"/>
          <p:cNvSpPr txBox="1">
            <a:spLocks/>
          </p:cNvSpPr>
          <p:nvPr/>
        </p:nvSpPr>
        <p:spPr>
          <a:xfrm>
            <a:off x="0" y="6114887"/>
            <a:ext cx="1401206" cy="47385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400" dirty="0" smtClean="0">
                <a:latin typeface="HGP創英角ﾎﾟｯﾌﾟ体" panose="040B0A00000000000000" pitchFamily="50" charset="-128"/>
                <a:ea typeface="HGP創英角ﾎﾟｯﾌﾟ体" panose="040B0A00000000000000" pitchFamily="50" charset="-128"/>
              </a:rPr>
              <a:t>人間</a:t>
            </a:r>
            <a:r>
              <a:rPr kumimoji="1" lang="ja-JP" altLang="en-US" sz="2400" dirty="0">
                <a:latin typeface="HGP創英角ﾎﾟｯﾌﾟ体" panose="040B0A00000000000000" pitchFamily="50" charset="-128"/>
                <a:ea typeface="HGP創英角ﾎﾟｯﾌﾟ体" panose="040B0A00000000000000" pitchFamily="50" charset="-128"/>
              </a:rPr>
              <a:t>役</a:t>
            </a:r>
            <a:endParaRPr kumimoji="1" lang="en-US" altLang="ja-JP" sz="2400" dirty="0" smtClean="0">
              <a:latin typeface="HGP創英角ﾎﾟｯﾌﾟ体" panose="040B0A00000000000000" pitchFamily="50" charset="-128"/>
              <a:ea typeface="HGP創英角ﾎﾟｯﾌﾟ体" panose="040B0A00000000000000" pitchFamily="50" charset="-128"/>
            </a:endParaRPr>
          </a:p>
        </p:txBody>
      </p:sp>
      <p:sp>
        <p:nvSpPr>
          <p:cNvPr id="18" name="タイトル 2"/>
          <p:cNvSpPr txBox="1">
            <a:spLocks/>
          </p:cNvSpPr>
          <p:nvPr/>
        </p:nvSpPr>
        <p:spPr>
          <a:xfrm>
            <a:off x="1638339" y="5585224"/>
            <a:ext cx="1401206" cy="47385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en-US" altLang="ja-JP" sz="2400" dirty="0" smtClean="0">
                <a:latin typeface="HGP創英角ﾎﾟｯﾌﾟ体" panose="040B0A00000000000000" pitchFamily="50" charset="-128"/>
                <a:ea typeface="HGP創英角ﾎﾟｯﾌﾟ体" panose="040B0A00000000000000" pitchFamily="50" charset="-128"/>
              </a:rPr>
              <a:t>PC</a:t>
            </a:r>
            <a:r>
              <a:rPr kumimoji="1" lang="ja-JP" altLang="en-US" sz="2400" dirty="0" smtClean="0">
                <a:latin typeface="HGP創英角ﾎﾟｯﾌﾟ体" panose="040B0A00000000000000" pitchFamily="50" charset="-128"/>
                <a:ea typeface="HGP創英角ﾎﾟｯﾌﾟ体" panose="040B0A00000000000000" pitchFamily="50" charset="-128"/>
              </a:rPr>
              <a:t>役</a:t>
            </a:r>
            <a:endParaRPr kumimoji="1" lang="en-US" altLang="ja-JP" sz="2400" dirty="0" smtClean="0">
              <a:latin typeface="HGP創英角ﾎﾟｯﾌﾟ体" panose="040B0A00000000000000" pitchFamily="50" charset="-128"/>
              <a:ea typeface="HGP創英角ﾎﾟｯﾌﾟ体" panose="040B0A00000000000000" pitchFamily="50" charset="-128"/>
            </a:endParaRPr>
          </a:p>
        </p:txBody>
      </p:sp>
      <p:sp>
        <p:nvSpPr>
          <p:cNvPr id="19" name="タイトル 2"/>
          <p:cNvSpPr txBox="1">
            <a:spLocks/>
          </p:cNvSpPr>
          <p:nvPr/>
        </p:nvSpPr>
        <p:spPr>
          <a:xfrm>
            <a:off x="3946966" y="5220477"/>
            <a:ext cx="2328672" cy="47385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400" dirty="0" smtClean="0">
                <a:latin typeface="HGP創英角ﾎﾟｯﾌﾟ体" panose="040B0A00000000000000" pitchFamily="50" charset="-128"/>
                <a:ea typeface="HGP創英角ﾎﾟｯﾌﾟ体" panose="040B0A00000000000000" pitchFamily="50" charset="-128"/>
              </a:rPr>
              <a:t>インターネット役</a:t>
            </a:r>
            <a:endParaRPr kumimoji="1" lang="en-US" altLang="ja-JP" sz="2400" dirty="0" smtClean="0">
              <a:latin typeface="HGP創英角ﾎﾟｯﾌﾟ体" panose="040B0A00000000000000" pitchFamily="50" charset="-128"/>
              <a:ea typeface="HGP創英角ﾎﾟｯﾌﾟ体" panose="040B0A00000000000000" pitchFamily="50" charset="-128"/>
            </a:endParaRPr>
          </a:p>
        </p:txBody>
      </p:sp>
      <p:sp>
        <p:nvSpPr>
          <p:cNvPr id="20" name="タイトル 2"/>
          <p:cNvSpPr txBox="1">
            <a:spLocks/>
          </p:cNvSpPr>
          <p:nvPr/>
        </p:nvSpPr>
        <p:spPr>
          <a:xfrm>
            <a:off x="2183988" y="2152060"/>
            <a:ext cx="2328672" cy="47385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400" dirty="0" smtClean="0">
                <a:latin typeface="HGP創英角ﾎﾟｯﾌﾟ体" panose="040B0A00000000000000" pitchFamily="50" charset="-128"/>
                <a:ea typeface="HGP創英角ﾎﾟｯﾌﾟ体" panose="040B0A00000000000000" pitchFamily="50" charset="-128"/>
              </a:rPr>
              <a:t>サーバー</a:t>
            </a:r>
            <a:r>
              <a:rPr kumimoji="1" lang="en-US" altLang="ja-JP" sz="2400" dirty="0" smtClean="0">
                <a:latin typeface="HGP創英角ﾎﾟｯﾌﾟ体" panose="040B0A00000000000000" pitchFamily="50" charset="-128"/>
                <a:ea typeface="HGP創英角ﾎﾟｯﾌﾟ体" panose="040B0A00000000000000" pitchFamily="50" charset="-128"/>
              </a:rPr>
              <a:t>A</a:t>
            </a:r>
            <a:r>
              <a:rPr kumimoji="1" lang="ja-JP" altLang="en-US" sz="2400" dirty="0" smtClean="0">
                <a:latin typeface="HGP創英角ﾎﾟｯﾌﾟ体" panose="040B0A00000000000000" pitchFamily="50" charset="-128"/>
                <a:ea typeface="HGP創英角ﾎﾟｯﾌﾟ体" panose="040B0A00000000000000" pitchFamily="50" charset="-128"/>
              </a:rPr>
              <a:t>役</a:t>
            </a:r>
            <a:endParaRPr kumimoji="1" lang="en-US" altLang="ja-JP" sz="2400" dirty="0" smtClean="0">
              <a:latin typeface="HGP創英角ﾎﾟｯﾌﾟ体" panose="040B0A00000000000000" pitchFamily="50" charset="-128"/>
              <a:ea typeface="HGP創英角ﾎﾟｯﾌﾟ体" panose="040B0A00000000000000" pitchFamily="50" charset="-128"/>
            </a:endParaRPr>
          </a:p>
        </p:txBody>
      </p:sp>
      <p:sp>
        <p:nvSpPr>
          <p:cNvPr id="21" name="タイトル 2"/>
          <p:cNvSpPr txBox="1">
            <a:spLocks/>
          </p:cNvSpPr>
          <p:nvPr/>
        </p:nvSpPr>
        <p:spPr>
          <a:xfrm>
            <a:off x="4308052" y="2141346"/>
            <a:ext cx="2328672" cy="47385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400" dirty="0" smtClean="0">
                <a:latin typeface="HGP創英角ﾎﾟｯﾌﾟ体" panose="040B0A00000000000000" pitchFamily="50" charset="-128"/>
                <a:ea typeface="HGP創英角ﾎﾟｯﾌﾟ体" panose="040B0A00000000000000" pitchFamily="50" charset="-128"/>
              </a:rPr>
              <a:t>サーバー</a:t>
            </a:r>
            <a:r>
              <a:rPr kumimoji="1" lang="en-US" altLang="ja-JP" sz="2400" dirty="0">
                <a:latin typeface="HGP創英角ﾎﾟｯﾌﾟ体" panose="040B0A00000000000000" pitchFamily="50" charset="-128"/>
                <a:ea typeface="HGP創英角ﾎﾟｯﾌﾟ体" panose="040B0A00000000000000" pitchFamily="50" charset="-128"/>
              </a:rPr>
              <a:t>B</a:t>
            </a:r>
            <a:r>
              <a:rPr kumimoji="1" lang="ja-JP" altLang="en-US" sz="2400" dirty="0" smtClean="0">
                <a:latin typeface="HGP創英角ﾎﾟｯﾌﾟ体" panose="040B0A00000000000000" pitchFamily="50" charset="-128"/>
                <a:ea typeface="HGP創英角ﾎﾟｯﾌﾟ体" panose="040B0A00000000000000" pitchFamily="50" charset="-128"/>
              </a:rPr>
              <a:t>役</a:t>
            </a:r>
            <a:endParaRPr kumimoji="1" lang="en-US" altLang="ja-JP" sz="2400" dirty="0" smtClean="0">
              <a:latin typeface="HGP創英角ﾎﾟｯﾌﾟ体" panose="040B0A00000000000000" pitchFamily="50" charset="-128"/>
              <a:ea typeface="HGP創英角ﾎﾟｯﾌﾟ体" panose="040B0A00000000000000" pitchFamily="50" charset="-128"/>
            </a:endParaRPr>
          </a:p>
        </p:txBody>
      </p:sp>
      <p:sp>
        <p:nvSpPr>
          <p:cNvPr id="22" name="タイトル 2"/>
          <p:cNvSpPr txBox="1">
            <a:spLocks/>
          </p:cNvSpPr>
          <p:nvPr/>
        </p:nvSpPr>
        <p:spPr>
          <a:xfrm>
            <a:off x="6409619" y="2172211"/>
            <a:ext cx="2328672" cy="47385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400" dirty="0" smtClean="0">
                <a:latin typeface="HGP創英角ﾎﾟｯﾌﾟ体" panose="040B0A00000000000000" pitchFamily="50" charset="-128"/>
                <a:ea typeface="HGP創英角ﾎﾟｯﾌﾟ体" panose="040B0A00000000000000" pitchFamily="50" charset="-128"/>
              </a:rPr>
              <a:t>サーバー</a:t>
            </a:r>
            <a:r>
              <a:rPr kumimoji="1" lang="en-US" altLang="ja-JP" sz="2400" dirty="0" smtClean="0">
                <a:latin typeface="HGP創英角ﾎﾟｯﾌﾟ体" panose="040B0A00000000000000" pitchFamily="50" charset="-128"/>
                <a:ea typeface="HGP創英角ﾎﾟｯﾌﾟ体" panose="040B0A00000000000000" pitchFamily="50" charset="-128"/>
              </a:rPr>
              <a:t>C</a:t>
            </a:r>
            <a:r>
              <a:rPr kumimoji="1" lang="ja-JP" altLang="en-US" sz="2400" dirty="0" smtClean="0">
                <a:latin typeface="HGP創英角ﾎﾟｯﾌﾟ体" panose="040B0A00000000000000" pitchFamily="50" charset="-128"/>
                <a:ea typeface="HGP創英角ﾎﾟｯﾌﾟ体" panose="040B0A00000000000000" pitchFamily="50" charset="-128"/>
              </a:rPr>
              <a:t>役</a:t>
            </a:r>
            <a:endParaRPr kumimoji="1" lang="en-US" altLang="ja-JP" sz="2400" dirty="0" smtClean="0">
              <a:latin typeface="HGP創英角ﾎﾟｯﾌﾟ体" panose="040B0A00000000000000" pitchFamily="50" charset="-128"/>
              <a:ea typeface="HGP創英角ﾎﾟｯﾌﾟ体" panose="040B0A00000000000000" pitchFamily="50" charset="-128"/>
            </a:endParaRPr>
          </a:p>
        </p:txBody>
      </p:sp>
      <p:sp>
        <p:nvSpPr>
          <p:cNvPr id="15" name="角丸四角形吹き出し 14"/>
          <p:cNvSpPr/>
          <p:nvPr/>
        </p:nvSpPr>
        <p:spPr>
          <a:xfrm>
            <a:off x="-1" y="3828081"/>
            <a:ext cx="1677931" cy="1392396"/>
          </a:xfrm>
          <a:prstGeom prst="wedgeRoundRectCallout">
            <a:avLst>
              <a:gd name="adj1" fmla="val -8825"/>
              <a:gd name="adj2" fmla="val 5916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smtClean="0"/>
              <a:t>サーバー</a:t>
            </a:r>
            <a:r>
              <a:rPr kumimoji="1" lang="en-US" altLang="ja-JP" dirty="0" smtClean="0"/>
              <a:t>A</a:t>
            </a:r>
            <a:r>
              <a:rPr kumimoji="1" lang="ja-JP" altLang="en-US" dirty="0" smtClean="0"/>
              <a:t>役の人に好きな食べ物を聞きたい！</a:t>
            </a:r>
            <a:endParaRPr kumimoji="1" lang="ja-JP" altLang="en-US" dirty="0"/>
          </a:p>
        </p:txBody>
      </p:sp>
      <p:sp>
        <p:nvSpPr>
          <p:cNvPr id="24" name="角丸四角形吹き出し 23"/>
          <p:cNvSpPr/>
          <p:nvPr/>
        </p:nvSpPr>
        <p:spPr>
          <a:xfrm>
            <a:off x="1484049" y="2895751"/>
            <a:ext cx="1677931" cy="1392396"/>
          </a:xfrm>
          <a:prstGeom prst="wedgeRoundRectCallout">
            <a:avLst>
              <a:gd name="adj1" fmla="val -13443"/>
              <a:gd name="adj2" fmla="val 78083"/>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smtClean="0"/>
              <a:t>了解！</a:t>
            </a:r>
            <a:endParaRPr kumimoji="1" lang="en-US" altLang="ja-JP" dirty="0" smtClean="0"/>
          </a:p>
          <a:p>
            <a:pPr algn="ctr"/>
            <a:r>
              <a:rPr kumimoji="1" lang="en-US" altLang="ja-JP" dirty="0" smtClean="0"/>
              <a:t>URL</a:t>
            </a:r>
            <a:r>
              <a:rPr kumimoji="1" lang="ja-JP" altLang="en-US" dirty="0" smtClean="0"/>
              <a:t>を組み立ててインターネットにリクエストする！</a:t>
            </a:r>
            <a:endParaRPr kumimoji="1" lang="ja-JP" altLang="en-US" dirty="0"/>
          </a:p>
        </p:txBody>
      </p:sp>
      <p:sp>
        <p:nvSpPr>
          <p:cNvPr id="23" name="メモ 22"/>
          <p:cNvSpPr/>
          <p:nvPr/>
        </p:nvSpPr>
        <p:spPr>
          <a:xfrm>
            <a:off x="2805713" y="5436357"/>
            <a:ext cx="632598" cy="683944"/>
          </a:xfrm>
          <a:prstGeom prst="foldedCorner">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smtClean="0"/>
              <a:t>リクエスト</a:t>
            </a:r>
            <a:endParaRPr kumimoji="1" lang="ja-JP" altLang="en-US" dirty="0"/>
          </a:p>
        </p:txBody>
      </p:sp>
      <p:sp>
        <p:nvSpPr>
          <p:cNvPr id="26" name="角丸四角形吹き出し 25"/>
          <p:cNvSpPr/>
          <p:nvPr/>
        </p:nvSpPr>
        <p:spPr>
          <a:xfrm>
            <a:off x="4928995" y="3402777"/>
            <a:ext cx="2637006" cy="1392396"/>
          </a:xfrm>
          <a:prstGeom prst="wedgeRoundRectCallout">
            <a:avLst>
              <a:gd name="adj1" fmla="val -95137"/>
              <a:gd name="adj2" fmla="val 35787"/>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smtClean="0"/>
              <a:t>リクエストを見て</a:t>
            </a:r>
            <a:endParaRPr kumimoji="1" lang="en-US" altLang="ja-JP" dirty="0" smtClean="0"/>
          </a:p>
          <a:p>
            <a:pPr algn="ctr"/>
            <a:r>
              <a:rPr kumimoji="1" lang="ja-JP" altLang="en-US" dirty="0" smtClean="0"/>
              <a:t>どのサーバー質問（紙）を渡せば良いかを判断</a:t>
            </a:r>
            <a:endParaRPr kumimoji="1" lang="en-US" altLang="ja-JP" dirty="0" smtClean="0"/>
          </a:p>
          <a:p>
            <a:pPr algn="ctr"/>
            <a:r>
              <a:rPr kumimoji="1" lang="ja-JP" altLang="en-US" dirty="0" smtClean="0"/>
              <a:t>実際にサーバーに届ける</a:t>
            </a:r>
            <a:endParaRPr kumimoji="1" lang="ja-JP" altLang="en-US" dirty="0"/>
          </a:p>
        </p:txBody>
      </p:sp>
      <p:sp>
        <p:nvSpPr>
          <p:cNvPr id="27" name="角丸四角形吹き出し 26"/>
          <p:cNvSpPr/>
          <p:nvPr/>
        </p:nvSpPr>
        <p:spPr>
          <a:xfrm>
            <a:off x="184787" y="955135"/>
            <a:ext cx="2180103" cy="1392396"/>
          </a:xfrm>
          <a:prstGeom prst="wedgeRoundRectCallout">
            <a:avLst>
              <a:gd name="adj1" fmla="val 74768"/>
              <a:gd name="adj2" fmla="val 26883"/>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smtClean="0"/>
              <a:t>サーバー</a:t>
            </a:r>
            <a:r>
              <a:rPr kumimoji="1" lang="en-US" altLang="ja-JP" dirty="0" smtClean="0"/>
              <a:t>A</a:t>
            </a:r>
            <a:r>
              <a:rPr kumimoji="1" lang="ja-JP" altLang="en-US" dirty="0" smtClean="0"/>
              <a:t>の人は質問を見て答えをレスポンスの紙に記載してインターネットに返す</a:t>
            </a:r>
            <a:endParaRPr kumimoji="1" lang="ja-JP" altLang="en-US" dirty="0"/>
          </a:p>
        </p:txBody>
      </p:sp>
      <p:sp>
        <p:nvSpPr>
          <p:cNvPr id="28" name="角丸四角形吹き出し 27"/>
          <p:cNvSpPr/>
          <p:nvPr/>
        </p:nvSpPr>
        <p:spPr>
          <a:xfrm>
            <a:off x="4992209" y="2720551"/>
            <a:ext cx="3229172" cy="534436"/>
          </a:xfrm>
          <a:prstGeom prst="wedgeRoundRectCallout">
            <a:avLst>
              <a:gd name="adj1" fmla="val -76899"/>
              <a:gd name="adj2" fmla="val -13512"/>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smtClean="0"/>
              <a:t>インターネットの人は</a:t>
            </a:r>
            <a:r>
              <a:rPr kumimoji="1" lang="en-US" altLang="ja-JP" dirty="0" smtClean="0"/>
              <a:t>PC</a:t>
            </a:r>
            <a:r>
              <a:rPr kumimoji="1" lang="ja-JP" altLang="en-US" dirty="0" smtClean="0"/>
              <a:t>にレスポンスの紙を届ける</a:t>
            </a:r>
            <a:endParaRPr kumimoji="1" lang="ja-JP" altLang="en-US" dirty="0"/>
          </a:p>
        </p:txBody>
      </p:sp>
      <p:sp>
        <p:nvSpPr>
          <p:cNvPr id="29" name="メモ 28"/>
          <p:cNvSpPr/>
          <p:nvPr/>
        </p:nvSpPr>
        <p:spPr>
          <a:xfrm>
            <a:off x="3097533" y="2587172"/>
            <a:ext cx="632598" cy="683944"/>
          </a:xfrm>
          <a:prstGeom prst="foldedCorner">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dirty="0" smtClean="0"/>
              <a:t>レスポンス</a:t>
            </a:r>
            <a:endParaRPr kumimoji="1" lang="ja-JP" altLang="en-US" dirty="0"/>
          </a:p>
        </p:txBody>
      </p:sp>
      <p:sp>
        <p:nvSpPr>
          <p:cNvPr id="30" name="角丸四角形吹き出し 29"/>
          <p:cNvSpPr/>
          <p:nvPr/>
        </p:nvSpPr>
        <p:spPr>
          <a:xfrm>
            <a:off x="3273767" y="5912540"/>
            <a:ext cx="3563685" cy="534436"/>
          </a:xfrm>
          <a:prstGeom prst="wedgeRoundRectCallout">
            <a:avLst>
              <a:gd name="adj1" fmla="val -80378"/>
              <a:gd name="adj2" fmla="val -155609"/>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dirty="0" smtClean="0"/>
              <a:t>PC</a:t>
            </a:r>
            <a:r>
              <a:rPr kumimoji="1" lang="ja-JP" altLang="en-US" dirty="0" smtClean="0"/>
              <a:t>の人は人間にレスポンスの紙を見せる</a:t>
            </a:r>
            <a:endParaRPr kumimoji="1" lang="ja-JP" altLang="en-US" dirty="0"/>
          </a:p>
        </p:txBody>
      </p:sp>
    </p:spTree>
    <p:extLst>
      <p:ext uri="{BB962C8B-B14F-4D97-AF65-F5344CB8AC3E}">
        <p14:creationId xmlns:p14="http://schemas.microsoft.com/office/powerpoint/2010/main" val="2323000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1"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fade">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grpId="0" nodeType="clickEffect">
                                  <p:stCondLst>
                                    <p:cond delay="0"/>
                                  </p:stCondLst>
                                  <p:childTnLst>
                                    <p:animMotion origin="layout" path="M 5.55556E-7 -1.11111E-6 L 0.06806 -0.11018 " pathEditMode="relative" rAng="0" ptsTypes="AA">
                                      <p:cBhvr>
                                        <p:cTn id="21" dur="2000" fill="hold"/>
                                        <p:tgtEl>
                                          <p:spTgt spid="23"/>
                                        </p:tgtEl>
                                        <p:attrNameLst>
                                          <p:attrName>ppt_x</p:attrName>
                                          <p:attrName>ppt_y</p:attrName>
                                        </p:attrNameLst>
                                      </p:cBhvr>
                                      <p:rCtr x="3403" y="-5509"/>
                                    </p:animMotion>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path" presetSubtype="0" accel="50000" decel="50000" fill="hold" nodeType="clickEffect">
                                  <p:stCondLst>
                                    <p:cond delay="0"/>
                                  </p:stCondLst>
                                  <p:childTnLst>
                                    <p:animMotion origin="layout" path="M -1.11111E-6 3.33333E-6 L 0.02413 -0.30579 " pathEditMode="relative" rAng="0" ptsTypes="AA">
                                      <p:cBhvr>
                                        <p:cTn id="30" dur="2000" fill="hold"/>
                                        <p:tgtEl>
                                          <p:spTgt spid="13"/>
                                        </p:tgtEl>
                                        <p:attrNameLst>
                                          <p:attrName>ppt_x</p:attrName>
                                          <p:attrName>ppt_y</p:attrName>
                                        </p:attrNameLst>
                                      </p:cBhvr>
                                      <p:rCtr x="1198" y="-15301"/>
                                    </p:animMotion>
                                  </p:childTnLst>
                                </p:cTn>
                              </p:par>
                              <p:par>
                                <p:cTn id="31" presetID="42" presetClass="path" presetSubtype="0" accel="50000" decel="50000" fill="hold" grpId="2" nodeType="withEffect">
                                  <p:stCondLst>
                                    <p:cond delay="0"/>
                                  </p:stCondLst>
                                  <p:childTnLst>
                                    <p:animMotion origin="layout" path="M 0.06806 -0.11018 L 0.14028 -0.40833 " pathEditMode="relative" rAng="0" ptsTypes="AA">
                                      <p:cBhvr>
                                        <p:cTn id="32" dur="2000" fill="hold"/>
                                        <p:tgtEl>
                                          <p:spTgt spid="23"/>
                                        </p:tgtEl>
                                        <p:attrNameLst>
                                          <p:attrName>ppt_x</p:attrName>
                                          <p:attrName>ppt_y</p:attrName>
                                        </p:attrNameLst>
                                      </p:cBhvr>
                                      <p:rCtr x="3611" y="-14907"/>
                                    </p:animMotion>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27"/>
                                        </p:tgtEl>
                                        <p:attrNameLst>
                                          <p:attrName>style.visibility</p:attrName>
                                        </p:attrNameLst>
                                      </p:cBhvr>
                                      <p:to>
                                        <p:strVal val="visible"/>
                                      </p:to>
                                    </p:set>
                                    <p:animEffect transition="in" filter="fade">
                                      <p:cBhvr>
                                        <p:cTn id="37" dur="500"/>
                                        <p:tgtEl>
                                          <p:spTgt spid="2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8"/>
                                        </p:tgtEl>
                                        <p:attrNameLst>
                                          <p:attrName>style.visibility</p:attrName>
                                        </p:attrNameLst>
                                      </p:cBhvr>
                                      <p:to>
                                        <p:strVal val="visible"/>
                                      </p:to>
                                    </p:set>
                                    <p:animEffect transition="in" filter="fade">
                                      <p:cBhvr>
                                        <p:cTn id="42" dur="500"/>
                                        <p:tgtEl>
                                          <p:spTgt spid="2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500"/>
                                        <p:tgtEl>
                                          <p:spTgt spid="29"/>
                                        </p:tgtEl>
                                      </p:cBhvr>
                                    </p:animEffect>
                                  </p:childTnLst>
                                </p:cTn>
                              </p:par>
                            </p:childTnLst>
                          </p:cTn>
                        </p:par>
                      </p:childTnLst>
                    </p:cTn>
                  </p:par>
                  <p:par>
                    <p:cTn id="46" fill="hold">
                      <p:stCondLst>
                        <p:cond delay="indefinite"/>
                      </p:stCondLst>
                      <p:childTnLst>
                        <p:par>
                          <p:cTn id="47" fill="hold">
                            <p:stCondLst>
                              <p:cond delay="0"/>
                            </p:stCondLst>
                            <p:childTnLst>
                              <p:par>
                                <p:cTn id="48" presetID="42" presetClass="path" presetSubtype="0" accel="50000" decel="50000" fill="hold" nodeType="clickEffect">
                                  <p:stCondLst>
                                    <p:cond delay="0"/>
                                  </p:stCondLst>
                                  <p:childTnLst>
                                    <p:animMotion origin="layout" path="M 0.02413 -0.30579 L 5.55556E-7 4.44444E-6 " pathEditMode="relative" rAng="0" ptsTypes="AA">
                                      <p:cBhvr>
                                        <p:cTn id="49" dur="2000" fill="hold"/>
                                        <p:tgtEl>
                                          <p:spTgt spid="13"/>
                                        </p:tgtEl>
                                        <p:attrNameLst>
                                          <p:attrName>ppt_x</p:attrName>
                                          <p:attrName>ppt_y</p:attrName>
                                        </p:attrNameLst>
                                      </p:cBhvr>
                                      <p:rCtr x="-1267" y="15671"/>
                                    </p:animMotion>
                                  </p:childTnLst>
                                </p:cTn>
                              </p:par>
                              <p:par>
                                <p:cTn id="50" presetID="42" presetClass="path" presetSubtype="0" accel="50000" decel="50000" fill="hold" grpId="1" nodeType="withEffect">
                                  <p:stCondLst>
                                    <p:cond delay="0"/>
                                  </p:stCondLst>
                                  <p:childTnLst>
                                    <p:animMotion origin="layout" path="M -3.88889E-6 -3.33333E-6 L -0.06441 0.28727 " pathEditMode="relative" rAng="0" ptsTypes="AA">
                                      <p:cBhvr>
                                        <p:cTn id="51" dur="2000" fill="hold"/>
                                        <p:tgtEl>
                                          <p:spTgt spid="29"/>
                                        </p:tgtEl>
                                        <p:attrNameLst>
                                          <p:attrName>ppt_x</p:attrName>
                                          <p:attrName>ppt_y</p:attrName>
                                        </p:attrNameLst>
                                      </p:cBhvr>
                                      <p:rCtr x="-3229" y="14352"/>
                                    </p:animMotion>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30"/>
                                        </p:tgtEl>
                                        <p:attrNameLst>
                                          <p:attrName>style.visibility</p:attrName>
                                        </p:attrNameLst>
                                      </p:cBhvr>
                                      <p:to>
                                        <p:strVal val="visible"/>
                                      </p:to>
                                    </p:set>
                                    <p:animEffect transition="in" filter="fade">
                                      <p:cBhvr>
                                        <p:cTn id="56"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4" grpId="0" animBg="1"/>
      <p:bldP spid="23" grpId="0" animBg="1"/>
      <p:bldP spid="23" grpId="1" animBg="1"/>
      <p:bldP spid="23" grpId="2" animBg="1"/>
      <p:bldP spid="26" grpId="0" animBg="1"/>
      <p:bldP spid="27" grpId="0" animBg="1"/>
      <p:bldP spid="28" grpId="0" animBg="1"/>
      <p:bldP spid="29" grpId="0" animBg="1"/>
      <p:bldP spid="29" grpId="1" animBg="1"/>
      <p:bldP spid="3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4" name="タイトル 2"/>
          <p:cNvSpPr txBox="1">
            <a:spLocks/>
          </p:cNvSpPr>
          <p:nvPr/>
        </p:nvSpPr>
        <p:spPr>
          <a:xfrm>
            <a:off x="437621" y="2079017"/>
            <a:ext cx="8229600" cy="3379834"/>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latin typeface="HGP創英角ﾎﾟｯﾌﾟ体" panose="040B0A00000000000000" pitchFamily="50" charset="-128"/>
                <a:ea typeface="HGP創英角ﾎﾟｯﾌﾟ体" panose="040B0A00000000000000" pitchFamily="50" charset="-128"/>
              </a:rPr>
              <a:t>実際のリクエストとレスポンスは</a:t>
            </a:r>
            <a:r>
              <a:rPr kumimoji="1" lang="en-US" altLang="ja-JP" dirty="0" smtClean="0">
                <a:latin typeface="HGP創英角ﾎﾟｯﾌﾟ体" panose="040B0A00000000000000" pitchFamily="50" charset="-128"/>
                <a:ea typeface="HGP創英角ﾎﾟｯﾌﾟ体" panose="040B0A00000000000000" pitchFamily="50" charset="-128"/>
              </a:rPr>
              <a:t>URL</a:t>
            </a:r>
            <a:r>
              <a:rPr kumimoji="1" lang="ja-JP" altLang="en-US" dirty="0" err="1" smtClean="0">
                <a:latin typeface="HGP創英角ﾎﾟｯﾌﾟ体" panose="040B0A00000000000000" pitchFamily="50" charset="-128"/>
                <a:ea typeface="HGP創英角ﾎﾟｯﾌﾟ体" panose="040B0A00000000000000" pitchFamily="50" charset="-128"/>
              </a:rPr>
              <a:t>、</a:t>
            </a:r>
            <a:r>
              <a:rPr kumimoji="1" lang="en-US" altLang="ja-JP" dirty="0" smtClean="0">
                <a:latin typeface="HGP創英角ﾎﾟｯﾌﾟ体" panose="040B0A00000000000000" pitchFamily="50" charset="-128"/>
                <a:ea typeface="HGP創英角ﾎﾟｯﾌﾟ体" panose="040B0A00000000000000" pitchFamily="50" charset="-128"/>
              </a:rPr>
              <a:t>HTML</a:t>
            </a:r>
            <a:r>
              <a:rPr kumimoji="1" lang="ja-JP" altLang="en-US" dirty="0" err="1" smtClean="0">
                <a:latin typeface="HGP創英角ﾎﾟｯﾌﾟ体" panose="040B0A00000000000000" pitchFamily="50" charset="-128"/>
                <a:ea typeface="HGP創英角ﾎﾟｯﾌﾟ体" panose="040B0A00000000000000" pitchFamily="50" charset="-128"/>
              </a:rPr>
              <a:t>だけじゃ</a:t>
            </a:r>
            <a:r>
              <a:rPr kumimoji="1" lang="ja-JP" altLang="en-US" dirty="0" smtClean="0">
                <a:latin typeface="HGP創英角ﾎﾟｯﾌﾟ体" panose="040B0A00000000000000" pitchFamily="50" charset="-128"/>
                <a:ea typeface="HGP創英角ﾎﾟｯﾌﾟ体" panose="040B0A00000000000000" pitchFamily="50" charset="-128"/>
              </a:rPr>
              <a:t>なく</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いろいろな情報が渡っている</a:t>
            </a:r>
            <a:endParaRPr kumimoji="1" lang="en-US" altLang="ja-JP" dirty="0" smtClean="0">
              <a:latin typeface="HGP創英角ﾎﾟｯﾌﾟ体" panose="040B0A00000000000000" pitchFamily="50" charset="-128"/>
              <a:ea typeface="HGP創英角ﾎﾟｯﾌﾟ体" panose="040B0A00000000000000" pitchFamily="50" charset="-128"/>
            </a:endParaRPr>
          </a:p>
          <a:p>
            <a:endParaRPr kumimoji="1" lang="en-US" altLang="ja-JP" dirty="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教科書</a:t>
            </a:r>
            <a:r>
              <a:rPr kumimoji="1" lang="en-US" altLang="ja-JP" dirty="0" smtClean="0">
                <a:latin typeface="HGP創英角ﾎﾟｯﾌﾟ体" panose="040B0A00000000000000" pitchFamily="50" charset="-128"/>
                <a:ea typeface="HGP創英角ﾎﾟｯﾌﾟ体" panose="040B0A00000000000000" pitchFamily="50" charset="-128"/>
              </a:rPr>
              <a:t>P.55</a:t>
            </a:r>
          </a:p>
        </p:txBody>
      </p:sp>
    </p:spTree>
    <p:extLst>
      <p:ext uri="{BB962C8B-B14F-4D97-AF65-F5344CB8AC3E}">
        <p14:creationId xmlns:p14="http://schemas.microsoft.com/office/powerpoint/2010/main" val="14703688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4" name="タイトル 2"/>
          <p:cNvSpPr txBox="1">
            <a:spLocks/>
          </p:cNvSpPr>
          <p:nvPr/>
        </p:nvSpPr>
        <p:spPr>
          <a:xfrm>
            <a:off x="437621" y="1836312"/>
            <a:ext cx="8229600" cy="3379834"/>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latin typeface="HGP創英角ﾎﾟｯﾌﾟ体" panose="040B0A00000000000000" pitchFamily="50" charset="-128"/>
                <a:ea typeface="HGP創英角ﾎﾟｯﾌﾟ体" panose="040B0A00000000000000" pitchFamily="50" charset="-128"/>
              </a:rPr>
              <a:t>どうもイマイチ</a:t>
            </a:r>
            <a:r>
              <a:rPr kumimoji="1" lang="en-US" altLang="ja-JP" dirty="0" smtClean="0">
                <a:latin typeface="HGP創英角ﾎﾟｯﾌﾟ体" panose="040B0A00000000000000" pitchFamily="50" charset="-128"/>
                <a:ea typeface="HGP創英角ﾎﾟｯﾌﾟ体" panose="040B0A00000000000000" pitchFamily="50" charset="-128"/>
              </a:rPr>
              <a:t>PIN</a:t>
            </a:r>
            <a:r>
              <a:rPr kumimoji="1" lang="ja-JP" altLang="en-US" dirty="0" smtClean="0">
                <a:latin typeface="HGP創英角ﾎﾟｯﾌﾟ体" panose="040B0A00000000000000" pitchFamily="50" charset="-128"/>
                <a:ea typeface="HGP創英角ﾎﾟｯﾌﾟ体" panose="040B0A00000000000000" pitchFamily="50" charset="-128"/>
              </a:rPr>
              <a:t>と来ない・・・</a:t>
            </a:r>
            <a:endParaRPr kumimoji="1" lang="en-US" altLang="ja-JP" dirty="0" smtClean="0">
              <a:latin typeface="HGP創英角ﾎﾟｯﾌﾟ体" panose="040B0A00000000000000" pitchFamily="50" charset="-128"/>
              <a:ea typeface="HGP創英角ﾎﾟｯﾌﾟ体" panose="040B0A00000000000000" pitchFamily="50" charset="-128"/>
            </a:endParaRPr>
          </a:p>
        </p:txBody>
      </p:sp>
      <p:pic>
        <p:nvPicPr>
          <p:cNvPr id="2" name="図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93983" y="4607450"/>
            <a:ext cx="1853142" cy="1846685"/>
          </a:xfrm>
          <a:prstGeom prst="rect">
            <a:avLst/>
          </a:prstGeom>
        </p:spPr>
      </p:pic>
      <p:pic>
        <p:nvPicPr>
          <p:cNvPr id="5" name="図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18801" y="5216146"/>
            <a:ext cx="1075182" cy="1133475"/>
          </a:xfrm>
          <a:prstGeom prst="rect">
            <a:avLst/>
          </a:prstGeom>
        </p:spPr>
      </p:pic>
    </p:spTree>
    <p:extLst>
      <p:ext uri="{BB962C8B-B14F-4D97-AF65-F5344CB8AC3E}">
        <p14:creationId xmlns:p14="http://schemas.microsoft.com/office/powerpoint/2010/main" val="27024677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4" name="タイトル 2"/>
          <p:cNvSpPr txBox="1">
            <a:spLocks/>
          </p:cNvSpPr>
          <p:nvPr/>
        </p:nvSpPr>
        <p:spPr>
          <a:xfrm>
            <a:off x="437621" y="1836312"/>
            <a:ext cx="8229600" cy="3379834"/>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latin typeface="HGP創英角ﾎﾟｯﾌﾟ体" panose="040B0A00000000000000" pitchFamily="50" charset="-128"/>
                <a:ea typeface="HGP創英角ﾎﾟｯﾌﾟ体" panose="040B0A00000000000000" pitchFamily="50" charset="-128"/>
              </a:rPr>
              <a:t>でわ、実際にリクエストレスポンスを見てみましょう！！！！！</a:t>
            </a:r>
            <a:endParaRPr kumimoji="1" lang="en-US" altLang="ja-JP" dirty="0" smtClean="0">
              <a:latin typeface="HGP創英角ﾎﾟｯﾌﾟ体" panose="040B0A00000000000000" pitchFamily="50" charset="-128"/>
              <a:ea typeface="HGP創英角ﾎﾟｯﾌﾟ体" panose="040B0A00000000000000" pitchFamily="50" charset="-128"/>
            </a:endParaRPr>
          </a:p>
        </p:txBody>
      </p:sp>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0" y="4191000"/>
            <a:ext cx="2667000" cy="2667000"/>
          </a:xfrm>
          <a:prstGeom prst="rect">
            <a:avLst/>
          </a:prstGeom>
        </p:spPr>
      </p:pic>
    </p:spTree>
    <p:extLst>
      <p:ext uri="{BB962C8B-B14F-4D97-AF65-F5344CB8AC3E}">
        <p14:creationId xmlns:p14="http://schemas.microsoft.com/office/powerpoint/2010/main" val="134176504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4" name="タイトル 2"/>
          <p:cNvSpPr txBox="1">
            <a:spLocks/>
          </p:cNvSpPr>
          <p:nvPr/>
        </p:nvSpPr>
        <p:spPr>
          <a:xfrm>
            <a:off x="437621" y="1724827"/>
            <a:ext cx="8229600" cy="4818488"/>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en-US" altLang="ja-JP" dirty="0" err="1" smtClean="0">
                <a:latin typeface="HGP創英角ﾎﾟｯﾌﾟ体" panose="040B0A00000000000000" pitchFamily="50" charset="-128"/>
                <a:ea typeface="HGP創英角ﾎﾟｯﾌﾟ体" panose="040B0A00000000000000" pitchFamily="50" charset="-128"/>
              </a:rPr>
              <a:t>FireFox</a:t>
            </a:r>
            <a:r>
              <a:rPr kumimoji="1" lang="ja-JP" altLang="en-US" dirty="0" smtClean="0">
                <a:latin typeface="HGP創英角ﾎﾟｯﾌﾟ体" panose="040B0A00000000000000" pitchFamily="50" charset="-128"/>
                <a:ea typeface="HGP創英角ﾎﾟｯﾌﾟ体" panose="040B0A00000000000000" pitchFamily="50" charset="-128"/>
              </a:rPr>
              <a:t>の「インスペクタ」という</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a:latin typeface="HGP創英角ﾎﾟｯﾌﾟ体" panose="040B0A00000000000000" pitchFamily="50" charset="-128"/>
                <a:ea typeface="HGP創英角ﾎﾟｯﾌﾟ体" panose="040B0A00000000000000" pitchFamily="50" charset="-128"/>
              </a:rPr>
              <a:t>機能</a:t>
            </a:r>
            <a:r>
              <a:rPr kumimoji="1" lang="ja-JP" altLang="en-US" dirty="0" smtClean="0">
                <a:latin typeface="HGP創英角ﾎﾟｯﾌﾟ体" panose="040B0A00000000000000" pitchFamily="50" charset="-128"/>
                <a:ea typeface="HGP創英角ﾎﾟｯﾌﾟ体" panose="040B0A00000000000000" pitchFamily="50" charset="-128"/>
              </a:rPr>
              <a:t>を</a:t>
            </a:r>
            <a:r>
              <a:rPr kumimoji="1" lang="ja-JP" altLang="en-US" dirty="0">
                <a:latin typeface="HGP創英角ﾎﾟｯﾌﾟ体" panose="040B0A00000000000000" pitchFamily="50" charset="-128"/>
                <a:ea typeface="HGP創英角ﾎﾟｯﾌﾟ体" panose="040B0A00000000000000" pitchFamily="50" charset="-128"/>
              </a:rPr>
              <a:t>使</a:t>
            </a:r>
            <a:r>
              <a:rPr kumimoji="1" lang="ja-JP" altLang="en-US" dirty="0" smtClean="0">
                <a:latin typeface="HGP創英角ﾎﾟｯﾌﾟ体" panose="040B0A00000000000000" pitchFamily="50" charset="-128"/>
                <a:ea typeface="HGP創英角ﾎﾟｯﾌﾟ体" panose="040B0A00000000000000" pitchFamily="50" charset="-128"/>
              </a:rPr>
              <a:t>うと、リクエストとレスポンスが実際に見れます。</a:t>
            </a:r>
            <a:endParaRPr kumimoji="1" lang="en-US" altLang="ja-JP" dirty="0" smtClean="0">
              <a:latin typeface="HGP創英角ﾎﾟｯﾌﾟ体" panose="040B0A00000000000000" pitchFamily="50" charset="-128"/>
              <a:ea typeface="HGP創英角ﾎﾟｯﾌﾟ体" panose="040B0A00000000000000" pitchFamily="50" charset="-128"/>
            </a:endParaRPr>
          </a:p>
          <a:p>
            <a:endParaRPr kumimoji="1" lang="en-US" altLang="ja-JP" dirty="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まず、みなさん</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麻生情報ビジネス専門</a:t>
            </a:r>
            <a:r>
              <a:rPr kumimoji="1" lang="ja-JP" altLang="en-US" dirty="0">
                <a:latin typeface="HGP創英角ﾎﾟｯﾌﾟ体" panose="040B0A00000000000000" pitchFamily="50" charset="-128"/>
                <a:ea typeface="HGP創英角ﾎﾟｯﾌﾟ体" panose="040B0A00000000000000" pitchFamily="50" charset="-128"/>
              </a:rPr>
              <a:t>学校</a:t>
            </a:r>
            <a:r>
              <a:rPr kumimoji="1" lang="ja-JP" altLang="en-US" dirty="0" smtClean="0">
                <a:latin typeface="HGP創英角ﾎﾟｯﾌﾟ体" panose="040B0A00000000000000" pitchFamily="50" charset="-128"/>
                <a:ea typeface="HGP創英角ﾎﾟｯﾌﾟ体" panose="040B0A00000000000000" pitchFamily="50" charset="-128"/>
              </a:rPr>
              <a:t>の</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a:latin typeface="HGP創英角ﾎﾟｯﾌﾟ体" panose="040B0A00000000000000" pitchFamily="50" charset="-128"/>
                <a:ea typeface="HGP創英角ﾎﾟｯﾌﾟ体" panose="040B0A00000000000000" pitchFamily="50" charset="-128"/>
              </a:rPr>
              <a:t>サイト</a:t>
            </a:r>
            <a:r>
              <a:rPr kumimoji="1" lang="ja-JP" altLang="en-US" dirty="0" smtClean="0">
                <a:latin typeface="HGP創英角ﾎﾟｯﾌﾟ体" panose="040B0A00000000000000" pitchFamily="50" charset="-128"/>
                <a:ea typeface="HGP創英角ﾎﾟｯﾌﾟ体" panose="040B0A00000000000000" pitchFamily="50" charset="-128"/>
              </a:rPr>
              <a:t>を</a:t>
            </a:r>
            <a:r>
              <a:rPr kumimoji="1" lang="ja-JP" altLang="en-US" dirty="0">
                <a:latin typeface="HGP創英角ﾎﾟｯﾌﾟ体" panose="040B0A00000000000000" pitchFamily="50" charset="-128"/>
                <a:ea typeface="HGP創英角ﾎﾟｯﾌﾟ体" panose="040B0A00000000000000" pitchFamily="50" charset="-128"/>
              </a:rPr>
              <a:t>開</a:t>
            </a:r>
            <a:r>
              <a:rPr kumimoji="1" lang="ja-JP" altLang="en-US" dirty="0" smtClean="0">
                <a:latin typeface="HGP創英角ﾎﾟｯﾌﾟ体" panose="040B0A00000000000000" pitchFamily="50" charset="-128"/>
                <a:ea typeface="HGP創英角ﾎﾟｯﾌﾟ体" panose="040B0A00000000000000" pitchFamily="50" charset="-128"/>
              </a:rPr>
              <a:t>いてください</a:t>
            </a:r>
            <a:endParaRPr kumimoji="1" lang="en-US" altLang="ja-JP" dirty="0" smtClean="0">
              <a:latin typeface="HGP創英角ﾎﾟｯﾌﾟ体" panose="040B0A00000000000000" pitchFamily="50" charset="-128"/>
              <a:ea typeface="HGP創英角ﾎﾟｯﾌﾟ体" panose="040B0A00000000000000" pitchFamily="50" charset="-128"/>
            </a:endParaRPr>
          </a:p>
        </p:txBody>
      </p:sp>
    </p:spTree>
    <p:extLst>
      <p:ext uri="{BB962C8B-B14F-4D97-AF65-F5344CB8AC3E}">
        <p14:creationId xmlns:p14="http://schemas.microsoft.com/office/powerpoint/2010/main" val="29312106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pic>
        <p:nvPicPr>
          <p:cNvPr id="5" name="図 4"/>
          <p:cNvPicPr>
            <a:picLocks noChangeAspect="1"/>
          </p:cNvPicPr>
          <p:nvPr/>
        </p:nvPicPr>
        <p:blipFill rotWithShape="1">
          <a:blip r:embed="rId4"/>
          <a:srcRect b="24504"/>
          <a:stretch/>
        </p:blipFill>
        <p:spPr>
          <a:xfrm>
            <a:off x="1538558" y="1083733"/>
            <a:ext cx="5607307" cy="5544167"/>
          </a:xfrm>
          <a:prstGeom prst="rect">
            <a:avLst/>
          </a:prstGeom>
        </p:spPr>
      </p:pic>
      <p:sp>
        <p:nvSpPr>
          <p:cNvPr id="6" name="角丸四角形 5"/>
          <p:cNvSpPr/>
          <p:nvPr/>
        </p:nvSpPr>
        <p:spPr>
          <a:xfrm>
            <a:off x="6606381" y="1432018"/>
            <a:ext cx="691885" cy="466621"/>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p:cNvSpPr/>
          <p:nvPr/>
        </p:nvSpPr>
        <p:spPr>
          <a:xfrm>
            <a:off x="4929981" y="5290713"/>
            <a:ext cx="1047486" cy="97462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080397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pic>
        <p:nvPicPr>
          <p:cNvPr id="2" name="図 1"/>
          <p:cNvPicPr>
            <a:picLocks noChangeAspect="1"/>
          </p:cNvPicPr>
          <p:nvPr/>
        </p:nvPicPr>
        <p:blipFill>
          <a:blip r:embed="rId4"/>
          <a:stretch>
            <a:fillRect/>
          </a:stretch>
        </p:blipFill>
        <p:spPr>
          <a:xfrm>
            <a:off x="2195733" y="1083733"/>
            <a:ext cx="4410648" cy="5120792"/>
          </a:xfrm>
          <a:prstGeom prst="rect">
            <a:avLst/>
          </a:prstGeom>
        </p:spPr>
      </p:pic>
      <p:sp>
        <p:nvSpPr>
          <p:cNvPr id="6" name="角丸四角形 5"/>
          <p:cNvSpPr/>
          <p:nvPr/>
        </p:nvSpPr>
        <p:spPr>
          <a:xfrm>
            <a:off x="2195733" y="3412924"/>
            <a:ext cx="4410648" cy="721147"/>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846022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6" name="角丸四角形 5"/>
          <p:cNvSpPr/>
          <p:nvPr/>
        </p:nvSpPr>
        <p:spPr>
          <a:xfrm>
            <a:off x="2195733" y="3412924"/>
            <a:ext cx="4410648" cy="721147"/>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4" name="図 3"/>
          <p:cNvPicPr>
            <a:picLocks noChangeAspect="1"/>
          </p:cNvPicPr>
          <p:nvPr/>
        </p:nvPicPr>
        <p:blipFill>
          <a:blip r:embed="rId4"/>
          <a:stretch>
            <a:fillRect/>
          </a:stretch>
        </p:blipFill>
        <p:spPr>
          <a:xfrm>
            <a:off x="195366" y="1612733"/>
            <a:ext cx="8714110" cy="5017735"/>
          </a:xfrm>
          <a:prstGeom prst="rect">
            <a:avLst/>
          </a:prstGeom>
        </p:spPr>
      </p:pic>
      <p:sp>
        <p:nvSpPr>
          <p:cNvPr id="7" name="角丸四角形 6"/>
          <p:cNvSpPr/>
          <p:nvPr/>
        </p:nvSpPr>
        <p:spPr>
          <a:xfrm>
            <a:off x="141773" y="4212382"/>
            <a:ext cx="8963070" cy="241808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5314016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pic>
        <p:nvPicPr>
          <p:cNvPr id="2" name="図 1"/>
          <p:cNvPicPr>
            <a:picLocks noChangeAspect="1"/>
          </p:cNvPicPr>
          <p:nvPr/>
        </p:nvPicPr>
        <p:blipFill>
          <a:blip r:embed="rId4"/>
          <a:stretch>
            <a:fillRect/>
          </a:stretch>
        </p:blipFill>
        <p:spPr>
          <a:xfrm>
            <a:off x="0" y="3298917"/>
            <a:ext cx="9117256" cy="1408549"/>
          </a:xfrm>
          <a:prstGeom prst="rect">
            <a:avLst/>
          </a:prstGeom>
        </p:spPr>
      </p:pic>
      <p:sp>
        <p:nvSpPr>
          <p:cNvPr id="8" name="角丸四角形 7"/>
          <p:cNvSpPr/>
          <p:nvPr/>
        </p:nvSpPr>
        <p:spPr>
          <a:xfrm>
            <a:off x="7298266" y="3700341"/>
            <a:ext cx="1664803" cy="65152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1888381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pic>
        <p:nvPicPr>
          <p:cNvPr id="11" name="図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809224" y="397073"/>
            <a:ext cx="1657553" cy="447539"/>
          </a:xfrm>
          <a:prstGeom prst="rect">
            <a:avLst/>
          </a:prstGeom>
        </p:spPr>
      </p:pic>
      <p:sp>
        <p:nvSpPr>
          <p:cNvPr id="12" name="本文"/>
          <p:cNvSpPr txBox="1"/>
          <p:nvPr/>
        </p:nvSpPr>
        <p:spPr>
          <a:xfrm>
            <a:off x="3525267" y="314949"/>
            <a:ext cx="4692310" cy="646331"/>
          </a:xfrm>
          <a:prstGeom prst="rect">
            <a:avLst/>
          </a:prstGeom>
          <a:noFill/>
        </p:spPr>
        <p:txBody>
          <a:bodyPr wrap="none" rtlCol="0">
            <a:spAutoFit/>
          </a:bodyPr>
          <a:lstStyle/>
          <a:p>
            <a:pPr algn="ctr"/>
            <a:r>
              <a:rPr lang="ja-JP" altLang="en-US" sz="3600" dirty="0" smtClean="0">
                <a:latin typeface="HGP創英角ﾎﾟｯﾌﾟ体" panose="040B0A00000000000000" pitchFamily="50" charset="-128"/>
                <a:ea typeface="HGP創英角ﾎﾟｯﾌﾟ体" panose="040B0A00000000000000" pitchFamily="50" charset="-128"/>
              </a:rPr>
              <a:t>サーバーを使ってみよう</a:t>
            </a:r>
            <a:endParaRPr lang="ja-JP" altLang="en-US" sz="3600" dirty="0">
              <a:latin typeface="HGP創英角ﾎﾟｯﾌﾟ体" panose="040B0A00000000000000" pitchFamily="50" charset="-128"/>
              <a:ea typeface="HGP創英角ﾎﾟｯﾌﾟ体" panose="040B0A00000000000000" pitchFamily="50" charset="-128"/>
            </a:endParaRPr>
          </a:p>
        </p:txBody>
      </p:sp>
      <p:sp>
        <p:nvSpPr>
          <p:cNvPr id="13" name="本文"/>
          <p:cNvSpPr txBox="1"/>
          <p:nvPr/>
        </p:nvSpPr>
        <p:spPr>
          <a:xfrm>
            <a:off x="1199804" y="1175482"/>
            <a:ext cx="6428363" cy="646331"/>
          </a:xfrm>
          <a:prstGeom prst="rect">
            <a:avLst/>
          </a:prstGeom>
          <a:noFill/>
        </p:spPr>
        <p:txBody>
          <a:bodyPr wrap="none" rtlCol="0">
            <a:spAutoFit/>
          </a:bodyPr>
          <a:lstStyle/>
          <a:p>
            <a:pPr algn="ctr"/>
            <a:r>
              <a:rPr lang="ja-JP" altLang="en-US" sz="3600" dirty="0" smtClean="0">
                <a:latin typeface="HGP創英角ﾎﾟｯﾌﾟ体" panose="040B0A00000000000000" pitchFamily="50" charset="-128"/>
                <a:ea typeface="HGP創英角ﾎﾟｯﾌﾟ体" panose="040B0A00000000000000" pitchFamily="50" charset="-128"/>
              </a:rPr>
              <a:t>実際にサーバーにアップしました</a:t>
            </a:r>
            <a:endParaRPr lang="ja-JP" altLang="en-US" sz="3600" dirty="0">
              <a:latin typeface="HGP創英角ﾎﾟｯﾌﾟ体" panose="040B0A00000000000000" pitchFamily="50" charset="-128"/>
              <a:ea typeface="HGP創英角ﾎﾟｯﾌﾟ体" panose="040B0A00000000000000" pitchFamily="50" charset="-128"/>
            </a:endParaRPr>
          </a:p>
        </p:txBody>
      </p:sp>
      <p:sp>
        <p:nvSpPr>
          <p:cNvPr id="15" name="タイトル 2"/>
          <p:cNvSpPr txBox="1">
            <a:spLocks/>
          </p:cNvSpPr>
          <p:nvPr/>
        </p:nvSpPr>
        <p:spPr>
          <a:xfrm>
            <a:off x="299185" y="2236982"/>
            <a:ext cx="8229600" cy="1143000"/>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ja-JP" altLang="en-US" sz="3200" dirty="0" smtClean="0">
                <a:latin typeface="HGP創英角ﾎﾟｯﾌﾟ体" panose="040B0A00000000000000" pitchFamily="50" charset="-128"/>
                <a:ea typeface="HGP創英角ﾎﾟｯﾌﾟ体" panose="040B0A00000000000000" pitchFamily="50" charset="-128"/>
              </a:rPr>
              <a:t>・サーバーの公開フォルダにファイルを置けば</a:t>
            </a:r>
            <a:endParaRPr kumimoji="1" lang="en-US" altLang="ja-JP" sz="3200" dirty="0" smtClean="0">
              <a:latin typeface="HGP創英角ﾎﾟｯﾌﾟ体" panose="040B0A00000000000000" pitchFamily="50" charset="-128"/>
              <a:ea typeface="HGP創英角ﾎﾟｯﾌﾟ体" panose="040B0A00000000000000" pitchFamily="50" charset="-128"/>
            </a:endParaRPr>
          </a:p>
          <a:p>
            <a:pPr algn="l"/>
            <a:r>
              <a:rPr kumimoji="1" lang="ja-JP" altLang="en-US" sz="3200" dirty="0">
                <a:latin typeface="HGP創英角ﾎﾟｯﾌﾟ体" panose="040B0A00000000000000" pitchFamily="50" charset="-128"/>
                <a:ea typeface="HGP創英角ﾎﾟｯﾌﾟ体" panose="040B0A00000000000000" pitchFamily="50" charset="-128"/>
              </a:rPr>
              <a:t>　</a:t>
            </a:r>
            <a:r>
              <a:rPr kumimoji="1" lang="ja-JP" altLang="en-US" sz="3200" dirty="0" smtClean="0">
                <a:latin typeface="HGP創英角ﾎﾟｯﾌﾟ体" panose="040B0A00000000000000" pitchFamily="50" charset="-128"/>
                <a:ea typeface="HGP創英角ﾎﾟｯﾌﾟ体" panose="040B0A00000000000000" pitchFamily="50" charset="-128"/>
              </a:rPr>
              <a:t>インターネットに公開される</a:t>
            </a:r>
            <a:endParaRPr kumimoji="1" lang="ja-JP" altLang="en-US" sz="3200" dirty="0">
              <a:latin typeface="HGP創英角ﾎﾟｯﾌﾟ体" panose="040B0A00000000000000" pitchFamily="50" charset="-128"/>
              <a:ea typeface="HGP創英角ﾎﾟｯﾌﾟ体" panose="040B0A00000000000000" pitchFamily="50" charset="-128"/>
            </a:endParaRPr>
          </a:p>
        </p:txBody>
      </p:sp>
      <p:sp>
        <p:nvSpPr>
          <p:cNvPr id="9" name="タイトル 2"/>
          <p:cNvSpPr txBox="1">
            <a:spLocks/>
          </p:cNvSpPr>
          <p:nvPr/>
        </p:nvSpPr>
        <p:spPr>
          <a:xfrm>
            <a:off x="244989" y="3693914"/>
            <a:ext cx="8229600" cy="2215382"/>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ja-JP" altLang="en-US" sz="3200" dirty="0" smtClean="0">
                <a:latin typeface="HGP創英角ﾎﾟｯﾌﾟ体" panose="040B0A00000000000000" pitchFamily="50" charset="-128"/>
                <a:ea typeface="HGP創英角ﾎﾟｯﾌﾟ体" panose="040B0A00000000000000" pitchFamily="50" charset="-128"/>
              </a:rPr>
              <a:t>・今回のサーバーの公開フォルダは、</a:t>
            </a:r>
            <a:endParaRPr kumimoji="1" lang="en-US" altLang="ja-JP" sz="3200" dirty="0" smtClean="0">
              <a:latin typeface="HGP創英角ﾎﾟｯﾌﾟ体" panose="040B0A00000000000000" pitchFamily="50" charset="-128"/>
              <a:ea typeface="HGP創英角ﾎﾟｯﾌﾟ体" panose="040B0A00000000000000" pitchFamily="50" charset="-128"/>
            </a:endParaRPr>
          </a:p>
          <a:p>
            <a:pPr algn="l"/>
            <a:r>
              <a:rPr kumimoji="1" lang="ja-JP" altLang="en-US" sz="3200" dirty="0">
                <a:latin typeface="HGP創英角ﾎﾟｯﾌﾟ体" panose="040B0A00000000000000" pitchFamily="50" charset="-128"/>
                <a:ea typeface="HGP創英角ﾎﾟｯﾌﾟ体" panose="040B0A00000000000000" pitchFamily="50" charset="-128"/>
              </a:rPr>
              <a:t>　</a:t>
            </a:r>
            <a:r>
              <a:rPr kumimoji="1" lang="en-US" altLang="ja-JP" sz="3200" dirty="0">
                <a:latin typeface="HGP創英角ﾎﾟｯﾌﾟ体" panose="040B0A00000000000000" pitchFamily="50" charset="-128"/>
                <a:ea typeface="HGP創英角ﾎﾟｯﾌﾟ体" panose="040B0A00000000000000" pitchFamily="50" charset="-128"/>
                <a:hlinkClick r:id="rId5"/>
              </a:rPr>
              <a:t>http://</a:t>
            </a:r>
            <a:r>
              <a:rPr kumimoji="1" lang="en-US" altLang="ja-JP" sz="3200" dirty="0" smtClean="0">
                <a:latin typeface="HGP創英角ﾎﾟｯﾌﾟ体" panose="040B0A00000000000000" pitchFamily="50" charset="-128"/>
                <a:ea typeface="HGP創英角ﾎﾟｯﾌﾟ体" panose="040B0A00000000000000" pitchFamily="50" charset="-128"/>
                <a:hlinkClick r:id="rId5"/>
              </a:rPr>
              <a:t>jousen.aso-abcc.com</a:t>
            </a:r>
            <a:endParaRPr kumimoji="1" lang="en-US" altLang="ja-JP" sz="3200" dirty="0" smtClean="0">
              <a:latin typeface="HGP創英角ﾎﾟｯﾌﾟ体" panose="040B0A00000000000000" pitchFamily="50" charset="-128"/>
              <a:ea typeface="HGP創英角ﾎﾟｯﾌﾟ体" panose="040B0A00000000000000" pitchFamily="50" charset="-128"/>
            </a:endParaRPr>
          </a:p>
          <a:p>
            <a:pPr algn="l"/>
            <a:r>
              <a:rPr kumimoji="1" lang="ja-JP" altLang="en-US" sz="3200" dirty="0">
                <a:latin typeface="HGP創英角ﾎﾟｯﾌﾟ体" panose="040B0A00000000000000" pitchFamily="50" charset="-128"/>
                <a:ea typeface="HGP創英角ﾎﾟｯﾌﾟ体" panose="040B0A00000000000000" pitchFamily="50" charset="-128"/>
              </a:rPr>
              <a:t>　</a:t>
            </a:r>
            <a:r>
              <a:rPr kumimoji="1" lang="ja-JP" altLang="en-US" sz="3200" dirty="0" smtClean="0">
                <a:latin typeface="HGP創英角ﾎﾟｯﾌﾟ体" panose="040B0A00000000000000" pitchFamily="50" charset="-128"/>
                <a:ea typeface="HGP創英角ﾎﾟｯﾌﾟ体" panose="040B0A00000000000000" pitchFamily="50" charset="-128"/>
              </a:rPr>
              <a:t>に対応していて、コレ以降の</a:t>
            </a:r>
            <a:r>
              <a:rPr kumimoji="1" lang="en-US" altLang="ja-JP" sz="3200" dirty="0" smtClean="0">
                <a:latin typeface="HGP創英角ﾎﾟｯﾌﾟ体" panose="040B0A00000000000000" pitchFamily="50" charset="-128"/>
                <a:ea typeface="HGP創英角ﾎﾟｯﾌﾟ体" panose="040B0A00000000000000" pitchFamily="50" charset="-128"/>
              </a:rPr>
              <a:t>URL</a:t>
            </a:r>
            <a:r>
              <a:rPr kumimoji="1" lang="ja-JP" altLang="en-US" sz="3200" dirty="0" smtClean="0">
                <a:latin typeface="HGP創英角ﾎﾟｯﾌﾟ体" panose="040B0A00000000000000" pitchFamily="50" charset="-128"/>
                <a:ea typeface="HGP創英角ﾎﾟｯﾌﾟ体" panose="040B0A00000000000000" pitchFamily="50" charset="-128"/>
              </a:rPr>
              <a:t>はフォルダ</a:t>
            </a:r>
            <a:endParaRPr kumimoji="1" lang="en-US" altLang="ja-JP" sz="3200" dirty="0" smtClean="0">
              <a:latin typeface="HGP創英角ﾎﾟｯﾌﾟ体" panose="040B0A00000000000000" pitchFamily="50" charset="-128"/>
              <a:ea typeface="HGP創英角ﾎﾟｯﾌﾟ体" panose="040B0A00000000000000" pitchFamily="50" charset="-128"/>
            </a:endParaRPr>
          </a:p>
          <a:p>
            <a:pPr algn="l"/>
            <a:r>
              <a:rPr kumimoji="1" lang="ja-JP" altLang="en-US" sz="3200" dirty="0">
                <a:latin typeface="HGP創英角ﾎﾟｯﾌﾟ体" panose="040B0A00000000000000" pitchFamily="50" charset="-128"/>
                <a:ea typeface="HGP創英角ﾎﾟｯﾌﾟ体" panose="040B0A00000000000000" pitchFamily="50" charset="-128"/>
              </a:rPr>
              <a:t>　</a:t>
            </a:r>
            <a:r>
              <a:rPr kumimoji="1" lang="ja-JP" altLang="en-US" sz="3200" dirty="0" smtClean="0">
                <a:latin typeface="HGP創英角ﾎﾟｯﾌﾟ体" panose="040B0A00000000000000" pitchFamily="50" charset="-128"/>
                <a:ea typeface="HGP創英角ﾎﾟｯﾌﾟ体" panose="040B0A00000000000000" pitchFamily="50" charset="-128"/>
              </a:rPr>
              <a:t>構成と同じ！</a:t>
            </a:r>
            <a:endParaRPr kumimoji="1" lang="en-US" altLang="ja-JP" sz="3200" dirty="0" smtClean="0">
              <a:latin typeface="HGP創英角ﾎﾟｯﾌﾟ体" panose="040B0A00000000000000" pitchFamily="50" charset="-128"/>
              <a:ea typeface="HGP創英角ﾎﾟｯﾌﾟ体" panose="040B0A00000000000000" pitchFamily="50" charset="-128"/>
            </a:endParaRPr>
          </a:p>
          <a:p>
            <a:pPr algn="l"/>
            <a:endParaRPr kumimoji="1" lang="ja-JP" altLang="en-US" sz="3200" dirty="0">
              <a:latin typeface="HGP創英角ﾎﾟｯﾌﾟ体" panose="040B0A00000000000000" pitchFamily="50" charset="-128"/>
              <a:ea typeface="HGP創英角ﾎﾟｯﾌﾟ体" panose="040B0A00000000000000" pitchFamily="50" charset="-128"/>
            </a:endParaRPr>
          </a:p>
        </p:txBody>
      </p:sp>
      <p:pic>
        <p:nvPicPr>
          <p:cNvPr id="2" name="図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4989" y="314949"/>
            <a:ext cx="1431411" cy="529622"/>
          </a:xfrm>
          <a:prstGeom prst="rect">
            <a:avLst/>
          </a:prstGeom>
        </p:spPr>
      </p:pic>
    </p:spTree>
    <p:extLst>
      <p:ext uri="{BB962C8B-B14F-4D97-AF65-F5344CB8AC3E}">
        <p14:creationId xmlns:p14="http://schemas.microsoft.com/office/powerpoint/2010/main" val="20901301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pic>
        <p:nvPicPr>
          <p:cNvPr id="4" name="図 3"/>
          <p:cNvPicPr>
            <a:picLocks noChangeAspect="1"/>
          </p:cNvPicPr>
          <p:nvPr/>
        </p:nvPicPr>
        <p:blipFill>
          <a:blip r:embed="rId4"/>
          <a:stretch>
            <a:fillRect/>
          </a:stretch>
        </p:blipFill>
        <p:spPr>
          <a:xfrm>
            <a:off x="1492008" y="1557735"/>
            <a:ext cx="6626268" cy="3217466"/>
          </a:xfrm>
          <a:prstGeom prst="rect">
            <a:avLst/>
          </a:prstGeom>
        </p:spPr>
      </p:pic>
      <p:sp>
        <p:nvSpPr>
          <p:cNvPr id="8" name="角丸四角形 7"/>
          <p:cNvSpPr/>
          <p:nvPr/>
        </p:nvSpPr>
        <p:spPr>
          <a:xfrm>
            <a:off x="3972741" y="2514941"/>
            <a:ext cx="1158060" cy="871725"/>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タイトル 2"/>
          <p:cNvSpPr txBox="1">
            <a:spLocks/>
          </p:cNvSpPr>
          <p:nvPr/>
        </p:nvSpPr>
        <p:spPr>
          <a:xfrm>
            <a:off x="437621" y="5326953"/>
            <a:ext cx="8229600" cy="810908"/>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latin typeface="HGP創英角ﾎﾟｯﾌﾟ体" panose="040B0A00000000000000" pitchFamily="50" charset="-128"/>
                <a:ea typeface="HGP創英角ﾎﾟｯﾌﾟ体" panose="040B0A00000000000000" pitchFamily="50" charset="-128"/>
              </a:rPr>
              <a:t>リロードをして再表示してみよう</a:t>
            </a:r>
            <a:endParaRPr kumimoji="1" lang="en-US" altLang="ja-JP" dirty="0" smtClean="0">
              <a:latin typeface="HGP創英角ﾎﾟｯﾌﾟ体" panose="040B0A00000000000000" pitchFamily="50" charset="-128"/>
              <a:ea typeface="HGP創英角ﾎﾟｯﾌﾟ体" panose="040B0A00000000000000" pitchFamily="50" charset="-128"/>
            </a:endParaRPr>
          </a:p>
        </p:txBody>
      </p:sp>
    </p:spTree>
    <p:extLst>
      <p:ext uri="{BB962C8B-B14F-4D97-AF65-F5344CB8AC3E}">
        <p14:creationId xmlns:p14="http://schemas.microsoft.com/office/powerpoint/2010/main" val="398481105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7" name="タイトル 2"/>
          <p:cNvSpPr txBox="1">
            <a:spLocks/>
          </p:cNvSpPr>
          <p:nvPr/>
        </p:nvSpPr>
        <p:spPr>
          <a:xfrm>
            <a:off x="437621" y="5326953"/>
            <a:ext cx="8229600" cy="810908"/>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latin typeface="HGP創英角ﾎﾟｯﾌﾟ体" panose="040B0A00000000000000" pitchFamily="50" charset="-128"/>
                <a:ea typeface="HGP創英角ﾎﾟｯﾌﾟ体" panose="040B0A00000000000000" pitchFamily="50" charset="-128"/>
              </a:rPr>
              <a:t>なにやらたくさん出てきました！</a:t>
            </a:r>
            <a:endParaRPr kumimoji="1" lang="en-US" altLang="ja-JP" dirty="0" smtClean="0">
              <a:latin typeface="HGP創英角ﾎﾟｯﾌﾟ体" panose="040B0A00000000000000" pitchFamily="50" charset="-128"/>
              <a:ea typeface="HGP創英角ﾎﾟｯﾌﾟ体" panose="040B0A00000000000000" pitchFamily="50" charset="-128"/>
            </a:endParaRPr>
          </a:p>
        </p:txBody>
      </p:sp>
      <p:pic>
        <p:nvPicPr>
          <p:cNvPr id="2" name="図 1"/>
          <p:cNvPicPr>
            <a:picLocks noChangeAspect="1"/>
          </p:cNvPicPr>
          <p:nvPr/>
        </p:nvPicPr>
        <p:blipFill>
          <a:blip r:embed="rId4"/>
          <a:stretch>
            <a:fillRect/>
          </a:stretch>
        </p:blipFill>
        <p:spPr>
          <a:xfrm>
            <a:off x="-457200" y="1655561"/>
            <a:ext cx="10403580" cy="3099563"/>
          </a:xfrm>
          <a:prstGeom prst="rect">
            <a:avLst/>
          </a:prstGeom>
        </p:spPr>
      </p:pic>
    </p:spTree>
    <p:extLst>
      <p:ext uri="{BB962C8B-B14F-4D97-AF65-F5344CB8AC3E}">
        <p14:creationId xmlns:p14="http://schemas.microsoft.com/office/powerpoint/2010/main" val="2848217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7" name="タイトル 2"/>
          <p:cNvSpPr txBox="1">
            <a:spLocks/>
          </p:cNvSpPr>
          <p:nvPr/>
        </p:nvSpPr>
        <p:spPr>
          <a:xfrm>
            <a:off x="437621" y="5326953"/>
            <a:ext cx="8229600" cy="810908"/>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en-US" altLang="ja-JP" dirty="0" smtClean="0">
                <a:latin typeface="HGP創英角ﾎﾟｯﾌﾟ体" panose="040B0A00000000000000" pitchFamily="50" charset="-128"/>
                <a:ea typeface="HGP創英角ﾎﾟｯﾌﾟ体" panose="040B0A00000000000000" pitchFamily="50" charset="-128"/>
              </a:rPr>
              <a:t>1</a:t>
            </a:r>
            <a:r>
              <a:rPr kumimoji="1" lang="ja-JP" altLang="en-US" dirty="0" smtClean="0">
                <a:latin typeface="HGP創英角ﾎﾟｯﾌﾟ体" panose="040B0A00000000000000" pitchFamily="50" charset="-128"/>
                <a:ea typeface="HGP創英角ﾎﾟｯﾌﾟ体" panose="040B0A00000000000000" pitchFamily="50" charset="-128"/>
              </a:rPr>
              <a:t>行目にある</a:t>
            </a:r>
            <a:r>
              <a:rPr kumimoji="1" lang="en-US" altLang="ja-JP" dirty="0" smtClean="0">
                <a:latin typeface="HGP創英角ﾎﾟｯﾌﾟ体" panose="040B0A00000000000000" pitchFamily="50" charset="-128"/>
                <a:ea typeface="HGP創英角ﾎﾟｯﾌﾟ体" panose="040B0A00000000000000" pitchFamily="50" charset="-128"/>
              </a:rPr>
              <a:t>/</a:t>
            </a:r>
            <a:r>
              <a:rPr kumimoji="1" lang="en-US" altLang="ja-JP" dirty="0" err="1" smtClean="0">
                <a:latin typeface="HGP創英角ﾎﾟｯﾌﾟ体" panose="040B0A00000000000000" pitchFamily="50" charset="-128"/>
                <a:ea typeface="HGP創英角ﾎﾟｯﾌﾟ体" panose="040B0A00000000000000" pitchFamily="50" charset="-128"/>
              </a:rPr>
              <a:t>abcc</a:t>
            </a:r>
            <a:r>
              <a:rPr kumimoji="1" lang="en-US" altLang="ja-JP" dirty="0" smtClean="0">
                <a:latin typeface="HGP創英角ﾎﾟｯﾌﾟ体" panose="040B0A00000000000000" pitchFamily="50" charset="-128"/>
                <a:ea typeface="HGP創英角ﾎﾟｯﾌﾟ体" panose="040B0A00000000000000" pitchFamily="50" charset="-128"/>
              </a:rPr>
              <a:t>/</a:t>
            </a:r>
            <a:r>
              <a:rPr kumimoji="1" lang="ja-JP" altLang="en-US" dirty="0" smtClean="0">
                <a:latin typeface="HGP創英角ﾎﾟｯﾌﾟ体" panose="040B0A00000000000000" pitchFamily="50" charset="-128"/>
                <a:ea typeface="HGP創英角ﾎﾟｯﾌﾟ体" panose="040B0A00000000000000" pitchFamily="50" charset="-128"/>
              </a:rPr>
              <a:t>をクリック</a:t>
            </a:r>
            <a:endParaRPr kumimoji="1" lang="en-US" altLang="ja-JP" dirty="0" smtClean="0">
              <a:latin typeface="HGP創英角ﾎﾟｯﾌﾟ体" panose="040B0A00000000000000" pitchFamily="50" charset="-128"/>
              <a:ea typeface="HGP創英角ﾎﾟｯﾌﾟ体" panose="040B0A00000000000000" pitchFamily="50" charset="-128"/>
            </a:endParaRPr>
          </a:p>
        </p:txBody>
      </p:sp>
      <p:pic>
        <p:nvPicPr>
          <p:cNvPr id="4" name="図 3"/>
          <p:cNvPicPr>
            <a:picLocks noChangeAspect="1"/>
          </p:cNvPicPr>
          <p:nvPr/>
        </p:nvPicPr>
        <p:blipFill rotWithShape="1">
          <a:blip r:embed="rId4"/>
          <a:srcRect r="32569"/>
          <a:stretch/>
        </p:blipFill>
        <p:spPr>
          <a:xfrm>
            <a:off x="318052" y="2113590"/>
            <a:ext cx="8722917" cy="1210091"/>
          </a:xfrm>
          <a:prstGeom prst="rect">
            <a:avLst/>
          </a:prstGeom>
        </p:spPr>
      </p:pic>
    </p:spTree>
    <p:extLst>
      <p:ext uri="{BB962C8B-B14F-4D97-AF65-F5344CB8AC3E}">
        <p14:creationId xmlns:p14="http://schemas.microsoft.com/office/powerpoint/2010/main" val="128429010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7" name="タイトル 2"/>
          <p:cNvSpPr txBox="1">
            <a:spLocks/>
          </p:cNvSpPr>
          <p:nvPr/>
        </p:nvSpPr>
        <p:spPr>
          <a:xfrm>
            <a:off x="437621" y="5326953"/>
            <a:ext cx="8229600" cy="810908"/>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3600" dirty="0" smtClean="0">
                <a:latin typeface="HGP創英角ﾎﾟｯﾌﾟ体" panose="040B0A00000000000000" pitchFamily="50" charset="-128"/>
                <a:ea typeface="HGP創英角ﾎﾟｯﾌﾟ体" panose="040B0A00000000000000" pitchFamily="50" charset="-128"/>
              </a:rPr>
              <a:t>右側にリクエストの内容が表示されます</a:t>
            </a:r>
            <a:endParaRPr kumimoji="1" lang="en-US" altLang="ja-JP" sz="3600" dirty="0" smtClean="0">
              <a:latin typeface="HGP創英角ﾎﾟｯﾌﾟ体" panose="040B0A00000000000000" pitchFamily="50" charset="-128"/>
              <a:ea typeface="HGP創英角ﾎﾟｯﾌﾟ体" panose="040B0A00000000000000" pitchFamily="50" charset="-128"/>
            </a:endParaRPr>
          </a:p>
        </p:txBody>
      </p:sp>
      <p:pic>
        <p:nvPicPr>
          <p:cNvPr id="2" name="図 1"/>
          <p:cNvPicPr>
            <a:picLocks noChangeAspect="1"/>
          </p:cNvPicPr>
          <p:nvPr/>
        </p:nvPicPr>
        <p:blipFill>
          <a:blip r:embed="rId4"/>
          <a:stretch>
            <a:fillRect/>
          </a:stretch>
        </p:blipFill>
        <p:spPr>
          <a:xfrm>
            <a:off x="1234738" y="1198248"/>
            <a:ext cx="6922540" cy="3991937"/>
          </a:xfrm>
          <a:prstGeom prst="rect">
            <a:avLst/>
          </a:prstGeom>
        </p:spPr>
      </p:pic>
      <p:cxnSp>
        <p:nvCxnSpPr>
          <p:cNvPr id="6" name="直線コネクタ 5"/>
          <p:cNvCxnSpPr/>
          <p:nvPr/>
        </p:nvCxnSpPr>
        <p:spPr>
          <a:xfrm>
            <a:off x="2014780" y="3006671"/>
            <a:ext cx="5083444"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線コネクタ 8"/>
          <p:cNvCxnSpPr/>
          <p:nvPr/>
        </p:nvCxnSpPr>
        <p:spPr>
          <a:xfrm>
            <a:off x="1921790" y="4200040"/>
            <a:ext cx="3440624"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角丸四角形吹き出し 9"/>
          <p:cNvSpPr/>
          <p:nvPr/>
        </p:nvSpPr>
        <p:spPr>
          <a:xfrm>
            <a:off x="4959458" y="1394847"/>
            <a:ext cx="3022169" cy="867906"/>
          </a:xfrm>
          <a:prstGeom prst="wedgeRoundRectCallout">
            <a:avLst>
              <a:gd name="adj1" fmla="val -38269"/>
              <a:gd name="adj2" fmla="val 9107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000" dirty="0" smtClean="0"/>
              <a:t>実際にリクエストした</a:t>
            </a:r>
            <a:r>
              <a:rPr kumimoji="1" lang="en-US" altLang="ja-JP" sz="2000" dirty="0" smtClean="0"/>
              <a:t>URL</a:t>
            </a:r>
            <a:endParaRPr kumimoji="1" lang="ja-JP" altLang="en-US" sz="2000" dirty="0"/>
          </a:p>
        </p:txBody>
      </p:sp>
      <p:sp>
        <p:nvSpPr>
          <p:cNvPr id="12" name="角丸四角形吹き出し 11"/>
          <p:cNvSpPr/>
          <p:nvPr/>
        </p:nvSpPr>
        <p:spPr>
          <a:xfrm>
            <a:off x="5212601" y="4336809"/>
            <a:ext cx="3022169" cy="1049975"/>
          </a:xfrm>
          <a:prstGeom prst="wedgeRoundRectCallout">
            <a:avLst>
              <a:gd name="adj1" fmla="val -44936"/>
              <a:gd name="adj2" fmla="val -69096"/>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000" dirty="0" smtClean="0"/>
              <a:t>サーバーから返ってきたレスポンスコード</a:t>
            </a:r>
            <a:endParaRPr kumimoji="1" lang="en-US" altLang="ja-JP" sz="2000" dirty="0" smtClean="0"/>
          </a:p>
          <a:p>
            <a:pPr algn="ctr"/>
            <a:r>
              <a:rPr kumimoji="1" lang="ja-JP" altLang="en-US" sz="2000" dirty="0" smtClean="0"/>
              <a:t>教科書</a:t>
            </a:r>
            <a:r>
              <a:rPr kumimoji="1" lang="en-US" altLang="ja-JP" sz="2000" dirty="0" smtClean="0"/>
              <a:t>P.57</a:t>
            </a:r>
            <a:endParaRPr kumimoji="1" lang="ja-JP" altLang="en-US" sz="2000" dirty="0"/>
          </a:p>
        </p:txBody>
      </p:sp>
    </p:spTree>
    <p:extLst>
      <p:ext uri="{BB962C8B-B14F-4D97-AF65-F5344CB8AC3E}">
        <p14:creationId xmlns:p14="http://schemas.microsoft.com/office/powerpoint/2010/main" val="296104004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7" name="タイトル 2"/>
          <p:cNvSpPr txBox="1">
            <a:spLocks/>
          </p:cNvSpPr>
          <p:nvPr/>
        </p:nvSpPr>
        <p:spPr>
          <a:xfrm>
            <a:off x="437621" y="5512956"/>
            <a:ext cx="8229600" cy="1193369"/>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800" dirty="0" smtClean="0">
                <a:latin typeface="HGP創英角ﾎﾟｯﾌﾟ体" panose="040B0A00000000000000" pitchFamily="50" charset="-128"/>
                <a:ea typeface="HGP創英角ﾎﾟｯﾌﾟ体" panose="040B0A00000000000000" pitchFamily="50" charset="-128"/>
              </a:rPr>
              <a:t>「応答」タブをクリックするとレスポンスで</a:t>
            </a:r>
            <a:endParaRPr kumimoji="1" lang="en-US" altLang="ja-JP" sz="2800" dirty="0" smtClean="0">
              <a:latin typeface="HGP創英角ﾎﾟｯﾌﾟ体" panose="040B0A00000000000000" pitchFamily="50" charset="-128"/>
              <a:ea typeface="HGP創英角ﾎﾟｯﾌﾟ体" panose="040B0A00000000000000" pitchFamily="50" charset="-128"/>
            </a:endParaRPr>
          </a:p>
          <a:p>
            <a:r>
              <a:rPr kumimoji="1" lang="ja-JP" altLang="en-US" sz="2800" dirty="0">
                <a:latin typeface="HGP創英角ﾎﾟｯﾌﾟ体" panose="040B0A00000000000000" pitchFamily="50" charset="-128"/>
                <a:ea typeface="HGP創英角ﾎﾟｯﾌﾟ体" panose="040B0A00000000000000" pitchFamily="50" charset="-128"/>
              </a:rPr>
              <a:t>返</a:t>
            </a:r>
            <a:r>
              <a:rPr kumimoji="1" lang="ja-JP" altLang="en-US" sz="2800" dirty="0" smtClean="0">
                <a:latin typeface="HGP創英角ﾎﾟｯﾌﾟ体" panose="040B0A00000000000000" pitchFamily="50" charset="-128"/>
                <a:ea typeface="HGP創英角ﾎﾟｯﾌﾟ体" panose="040B0A00000000000000" pitchFamily="50" charset="-128"/>
              </a:rPr>
              <a:t>ってきた</a:t>
            </a:r>
            <a:r>
              <a:rPr kumimoji="1" lang="en-US" altLang="ja-JP" sz="2800" dirty="0" smtClean="0">
                <a:latin typeface="HGP創英角ﾎﾟｯﾌﾟ体" panose="040B0A00000000000000" pitchFamily="50" charset="-128"/>
                <a:ea typeface="HGP創英角ﾎﾟｯﾌﾟ体" panose="040B0A00000000000000" pitchFamily="50" charset="-128"/>
              </a:rPr>
              <a:t>HTML</a:t>
            </a:r>
            <a:r>
              <a:rPr kumimoji="1" lang="ja-JP" altLang="en-US" sz="2800" dirty="0" smtClean="0">
                <a:latin typeface="HGP創英角ﾎﾟｯﾌﾟ体" panose="040B0A00000000000000" pitchFamily="50" charset="-128"/>
                <a:ea typeface="HGP創英角ﾎﾟｯﾌﾟ体" panose="040B0A00000000000000" pitchFamily="50" charset="-128"/>
              </a:rPr>
              <a:t>などが見れる</a:t>
            </a:r>
            <a:endParaRPr kumimoji="1" lang="en-US" altLang="ja-JP" sz="2800" dirty="0" smtClean="0">
              <a:latin typeface="HGP創英角ﾎﾟｯﾌﾟ体" panose="040B0A00000000000000" pitchFamily="50" charset="-128"/>
              <a:ea typeface="HGP創英角ﾎﾟｯﾌﾟ体" panose="040B0A00000000000000" pitchFamily="50" charset="-128"/>
            </a:endParaRPr>
          </a:p>
        </p:txBody>
      </p:sp>
      <p:pic>
        <p:nvPicPr>
          <p:cNvPr id="4" name="図 3"/>
          <p:cNvPicPr>
            <a:picLocks noChangeAspect="1"/>
          </p:cNvPicPr>
          <p:nvPr/>
        </p:nvPicPr>
        <p:blipFill>
          <a:blip r:embed="rId4"/>
          <a:stretch>
            <a:fillRect/>
          </a:stretch>
        </p:blipFill>
        <p:spPr>
          <a:xfrm>
            <a:off x="185567" y="1365588"/>
            <a:ext cx="8314941" cy="4147368"/>
          </a:xfrm>
          <a:prstGeom prst="rect">
            <a:avLst/>
          </a:prstGeom>
        </p:spPr>
      </p:pic>
      <p:sp>
        <p:nvSpPr>
          <p:cNvPr id="10" name="角丸四角形吹き出し 9"/>
          <p:cNvSpPr/>
          <p:nvPr/>
        </p:nvSpPr>
        <p:spPr>
          <a:xfrm>
            <a:off x="5894859" y="1244059"/>
            <a:ext cx="3022169" cy="867906"/>
          </a:xfrm>
          <a:prstGeom prst="wedgeRoundRectCallout">
            <a:avLst>
              <a:gd name="adj1" fmla="val -38269"/>
              <a:gd name="adj2" fmla="val 9107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000" dirty="0" smtClean="0"/>
              <a:t>サーバーから返ってきた</a:t>
            </a:r>
            <a:r>
              <a:rPr kumimoji="1" lang="en-US" altLang="ja-JP" sz="2000" dirty="0" smtClean="0"/>
              <a:t>HTML</a:t>
            </a:r>
            <a:endParaRPr kumimoji="1" lang="ja-JP" altLang="en-US" sz="2000" dirty="0"/>
          </a:p>
        </p:txBody>
      </p:sp>
    </p:spTree>
    <p:extLst>
      <p:ext uri="{BB962C8B-B14F-4D97-AF65-F5344CB8AC3E}">
        <p14:creationId xmlns:p14="http://schemas.microsoft.com/office/powerpoint/2010/main" val="12826515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8" name="正方形/長方形 7"/>
          <p:cNvSpPr/>
          <p:nvPr/>
        </p:nvSpPr>
        <p:spPr>
          <a:xfrm>
            <a:off x="228654" y="4608401"/>
            <a:ext cx="1773164" cy="184573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kumimoji="1" lang="ja-JP" altLang="en-US" dirty="0" smtClean="0"/>
              <a:t>学校・自宅など</a:t>
            </a:r>
            <a:endParaRPr kumimoji="1" lang="en-US" altLang="ja-JP" dirty="0" smtClean="0"/>
          </a:p>
          <a:p>
            <a:pPr algn="ctr"/>
            <a:endParaRPr kumimoji="1" lang="en-US" altLang="ja-JP" dirty="0"/>
          </a:p>
          <a:p>
            <a:pPr algn="ctr"/>
            <a:endParaRPr kumimoji="1" lang="en-US" altLang="ja-JP" dirty="0" smtClean="0"/>
          </a:p>
          <a:p>
            <a:pPr algn="ctr"/>
            <a:endParaRPr kumimoji="1" lang="en-US" altLang="ja-JP" dirty="0"/>
          </a:p>
          <a:p>
            <a:pPr algn="ctr"/>
            <a:endParaRPr kumimoji="1" lang="en-US" altLang="ja-JP" dirty="0" smtClean="0"/>
          </a:p>
          <a:p>
            <a:pPr algn="ctr"/>
            <a:endParaRPr kumimoji="1" lang="ja-JP" altLang="en-US" dirty="0"/>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43435" y="1172471"/>
            <a:ext cx="1423786" cy="1327680"/>
          </a:xfrm>
          <a:prstGeom prst="rect">
            <a:avLst/>
          </a:prstGeom>
        </p:spPr>
      </p:pic>
      <p:sp>
        <p:nvSpPr>
          <p:cNvPr id="11" name="雲 10"/>
          <p:cNvSpPr/>
          <p:nvPr/>
        </p:nvSpPr>
        <p:spPr>
          <a:xfrm>
            <a:off x="2335412" y="2712204"/>
            <a:ext cx="4406351" cy="3508954"/>
          </a:xfrm>
          <a:prstGeom prst="cloud">
            <a:avLst/>
          </a:prstGeom>
        </p:spPr>
        <p:style>
          <a:lnRef idx="1">
            <a:schemeClr val="dk1"/>
          </a:lnRef>
          <a:fillRef idx="2">
            <a:schemeClr val="dk1"/>
          </a:fillRef>
          <a:effectRef idx="1">
            <a:schemeClr val="dk1"/>
          </a:effectRef>
          <a:fontRef idx="minor">
            <a:schemeClr val="dk1"/>
          </a:fontRef>
        </p:style>
        <p:txBody>
          <a:bodyPr rtlCol="0" anchor="ctr"/>
          <a:lstStyle/>
          <a:p>
            <a:pPr algn="ctr"/>
            <a:r>
              <a:rPr kumimoji="1" lang="ja-JP" altLang="en-US" sz="2800" dirty="0"/>
              <a:t>インターネット</a:t>
            </a:r>
          </a:p>
        </p:txBody>
      </p:sp>
      <p:sp>
        <p:nvSpPr>
          <p:cNvPr id="12" name="タイトル 2"/>
          <p:cNvSpPr txBox="1">
            <a:spLocks/>
          </p:cNvSpPr>
          <p:nvPr/>
        </p:nvSpPr>
        <p:spPr>
          <a:xfrm>
            <a:off x="6504656" y="664130"/>
            <a:ext cx="2818998" cy="77142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000" dirty="0" smtClean="0">
                <a:solidFill>
                  <a:srgbClr val="0070C0"/>
                </a:solidFill>
                <a:latin typeface="HGP創英角ﾎﾟｯﾌﾟ体" panose="040B0A00000000000000" pitchFamily="50" charset="-128"/>
                <a:ea typeface="HGP創英角ﾎﾟｯﾌﾟ体" panose="040B0A00000000000000" pitchFamily="50" charset="-128"/>
              </a:rPr>
              <a:t>麻生のサーバー</a:t>
            </a:r>
            <a:endParaRPr kumimoji="1" lang="en-US" altLang="ja-JP" sz="2000" dirty="0" smtClean="0">
              <a:solidFill>
                <a:srgbClr val="0070C0"/>
              </a:solidFill>
              <a:latin typeface="HGP創英角ﾎﾟｯﾌﾟ体" panose="040B0A00000000000000" pitchFamily="50" charset="-128"/>
              <a:ea typeface="HGP創英角ﾎﾟｯﾌﾟ体" panose="040B0A00000000000000" pitchFamily="50" charset="-128"/>
            </a:endParaRPr>
          </a:p>
        </p:txBody>
      </p:sp>
      <p:cxnSp>
        <p:nvCxnSpPr>
          <p:cNvPr id="13" name="直線矢印コネクタ 12"/>
          <p:cNvCxnSpPr/>
          <p:nvPr/>
        </p:nvCxnSpPr>
        <p:spPr>
          <a:xfrm flipV="1">
            <a:off x="1894330" y="2028164"/>
            <a:ext cx="5349105" cy="3228106"/>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4" name="直線矢印コネクタ 13"/>
          <p:cNvCxnSpPr/>
          <p:nvPr/>
        </p:nvCxnSpPr>
        <p:spPr>
          <a:xfrm flipH="1">
            <a:off x="1800485" y="2150094"/>
            <a:ext cx="5561354" cy="3422335"/>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5" name="角丸四角形吹き出し 14"/>
          <p:cNvSpPr/>
          <p:nvPr/>
        </p:nvSpPr>
        <p:spPr>
          <a:xfrm>
            <a:off x="228655" y="1676346"/>
            <a:ext cx="5923484" cy="1153122"/>
          </a:xfrm>
          <a:prstGeom prst="wedgeRoundRectCallout">
            <a:avLst>
              <a:gd name="adj1" fmla="val 26319"/>
              <a:gd name="adj2" fmla="val 10427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800" dirty="0" smtClean="0"/>
              <a:t>リクエスト</a:t>
            </a:r>
            <a:endParaRPr kumimoji="1" lang="en-US" altLang="ja-JP" sz="2800" dirty="0" smtClean="0"/>
          </a:p>
          <a:p>
            <a:pPr algn="ctr"/>
            <a:endParaRPr kumimoji="1" lang="ja-JP" altLang="en-US" sz="2800" dirty="0">
              <a:solidFill>
                <a:srgbClr val="FF0000"/>
              </a:solidFill>
            </a:endParaRPr>
          </a:p>
        </p:txBody>
      </p:sp>
      <p:pic>
        <p:nvPicPr>
          <p:cNvPr id="17" name="図 16"/>
          <p:cNvPicPr>
            <a:picLocks noChangeAspect="1"/>
          </p:cNvPicPr>
          <p:nvPr/>
        </p:nvPicPr>
        <p:blipFill rotWithShape="1">
          <a:blip r:embed="rId5"/>
          <a:srcRect l="6791" t="35596" r="12612" b="52756"/>
          <a:stretch/>
        </p:blipFill>
        <p:spPr>
          <a:xfrm>
            <a:off x="346189" y="2226404"/>
            <a:ext cx="5579389" cy="464948"/>
          </a:xfrm>
          <a:prstGeom prst="rect">
            <a:avLst/>
          </a:prstGeom>
        </p:spPr>
      </p:pic>
      <p:sp>
        <p:nvSpPr>
          <p:cNvPr id="18" name="角丸四角形吹き出し 17"/>
          <p:cNvSpPr/>
          <p:nvPr/>
        </p:nvSpPr>
        <p:spPr>
          <a:xfrm>
            <a:off x="4077164" y="4086356"/>
            <a:ext cx="5134583" cy="2793687"/>
          </a:xfrm>
          <a:prstGeom prst="wedgeRoundRectCallout">
            <a:avLst>
              <a:gd name="adj1" fmla="val -38234"/>
              <a:gd name="adj2" fmla="val -57553"/>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2800" dirty="0" smtClean="0"/>
              <a:t>レスポンス</a:t>
            </a:r>
            <a:endParaRPr kumimoji="1" lang="en-US" altLang="ja-JP" sz="2800" dirty="0" smtClean="0"/>
          </a:p>
          <a:p>
            <a:pPr algn="ctr"/>
            <a:endParaRPr kumimoji="1" lang="en-US" altLang="ja-JP" sz="2800" dirty="0">
              <a:solidFill>
                <a:srgbClr val="FF0000"/>
              </a:solidFill>
            </a:endParaRPr>
          </a:p>
          <a:p>
            <a:pPr algn="ctr"/>
            <a:endParaRPr kumimoji="1" lang="en-US" altLang="ja-JP" sz="2800" dirty="0" smtClean="0">
              <a:solidFill>
                <a:srgbClr val="FF0000"/>
              </a:solidFill>
            </a:endParaRPr>
          </a:p>
          <a:p>
            <a:pPr algn="ctr"/>
            <a:endParaRPr kumimoji="1" lang="en-US" altLang="ja-JP" sz="2800" dirty="0">
              <a:solidFill>
                <a:srgbClr val="FF0000"/>
              </a:solidFill>
            </a:endParaRPr>
          </a:p>
          <a:p>
            <a:pPr algn="ctr"/>
            <a:endParaRPr kumimoji="1" lang="en-US" altLang="ja-JP" sz="2800" dirty="0" smtClean="0">
              <a:solidFill>
                <a:srgbClr val="FF0000"/>
              </a:solidFill>
            </a:endParaRPr>
          </a:p>
          <a:p>
            <a:pPr algn="ctr"/>
            <a:endParaRPr kumimoji="1" lang="ja-JP" altLang="en-US" sz="2800" dirty="0">
              <a:solidFill>
                <a:srgbClr val="FF0000"/>
              </a:solidFill>
            </a:endParaRPr>
          </a:p>
        </p:txBody>
      </p:sp>
      <p:pic>
        <p:nvPicPr>
          <p:cNvPr id="19" name="図 18"/>
          <p:cNvPicPr>
            <a:picLocks noChangeAspect="1"/>
          </p:cNvPicPr>
          <p:nvPr/>
        </p:nvPicPr>
        <p:blipFill rotWithShape="1">
          <a:blip r:embed="rId5"/>
          <a:srcRect l="8956" t="65102" r="37687" b="22863"/>
          <a:stretch/>
        </p:blipFill>
        <p:spPr>
          <a:xfrm>
            <a:off x="4657794" y="4571025"/>
            <a:ext cx="3693723" cy="480447"/>
          </a:xfrm>
          <a:prstGeom prst="rect">
            <a:avLst/>
          </a:prstGeom>
        </p:spPr>
      </p:pic>
      <p:pic>
        <p:nvPicPr>
          <p:cNvPr id="20" name="図 19"/>
          <p:cNvPicPr>
            <a:picLocks noChangeAspect="1"/>
          </p:cNvPicPr>
          <p:nvPr/>
        </p:nvPicPr>
        <p:blipFill>
          <a:blip r:embed="rId6"/>
          <a:stretch>
            <a:fillRect/>
          </a:stretch>
        </p:blipFill>
        <p:spPr>
          <a:xfrm>
            <a:off x="4771983" y="5025821"/>
            <a:ext cx="3711532" cy="1851257"/>
          </a:xfrm>
          <a:prstGeom prst="rect">
            <a:avLst/>
          </a:prstGeom>
        </p:spPr>
      </p:pic>
    </p:spTree>
    <p:extLst>
      <p:ext uri="{BB962C8B-B14F-4D97-AF65-F5344CB8AC3E}">
        <p14:creationId xmlns:p14="http://schemas.microsoft.com/office/powerpoint/2010/main" val="3447562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up)">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7" name="タイトル 2"/>
          <p:cNvSpPr txBox="1">
            <a:spLocks/>
          </p:cNvSpPr>
          <p:nvPr/>
        </p:nvSpPr>
        <p:spPr>
          <a:xfrm>
            <a:off x="437621" y="1978880"/>
            <a:ext cx="8229600" cy="1193369"/>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800" dirty="0" smtClean="0">
                <a:latin typeface="HGP創英角ﾎﾟｯﾌﾟ体" panose="040B0A00000000000000" pitchFamily="50" charset="-128"/>
                <a:ea typeface="HGP創英角ﾎﾟｯﾌﾟ体" panose="040B0A00000000000000" pitchFamily="50" charset="-128"/>
              </a:rPr>
              <a:t>では、前回自分が作った</a:t>
            </a:r>
            <a:r>
              <a:rPr kumimoji="1" lang="en-US" altLang="ja-JP" sz="2800" dirty="0" smtClean="0">
                <a:latin typeface="HGP創英角ﾎﾟｯﾌﾟ体" panose="040B0A00000000000000" pitchFamily="50" charset="-128"/>
                <a:ea typeface="HGP創英角ﾎﾟｯﾌﾟ体" panose="040B0A00000000000000" pitchFamily="50" charset="-128"/>
              </a:rPr>
              <a:t>URL</a:t>
            </a:r>
            <a:r>
              <a:rPr kumimoji="1" lang="ja-JP" altLang="en-US" sz="2800" dirty="0" smtClean="0">
                <a:latin typeface="HGP創英角ﾎﾟｯﾌﾟ体" panose="040B0A00000000000000" pitchFamily="50" charset="-128"/>
                <a:ea typeface="HGP創英角ﾎﾟｯﾌﾟ体" panose="040B0A00000000000000" pitchFamily="50" charset="-128"/>
              </a:rPr>
              <a:t>で、どんなリクエスト</a:t>
            </a:r>
            <a:endParaRPr kumimoji="1" lang="en-US" altLang="ja-JP" sz="2800" dirty="0" smtClean="0">
              <a:latin typeface="HGP創英角ﾎﾟｯﾌﾟ体" panose="040B0A00000000000000" pitchFamily="50" charset="-128"/>
              <a:ea typeface="HGP創英角ﾎﾟｯﾌﾟ体" panose="040B0A00000000000000" pitchFamily="50" charset="-128"/>
            </a:endParaRPr>
          </a:p>
          <a:p>
            <a:r>
              <a:rPr kumimoji="1" lang="ja-JP" altLang="en-US" sz="2800" dirty="0" smtClean="0">
                <a:latin typeface="HGP創英角ﾎﾟｯﾌﾟ体" panose="040B0A00000000000000" pitchFamily="50" charset="-128"/>
                <a:ea typeface="HGP創英角ﾎﾟｯﾌﾟ体" panose="040B0A00000000000000" pitchFamily="50" charset="-128"/>
              </a:rPr>
              <a:t>レスポンスがやりとりされているかを見てみよう！</a:t>
            </a:r>
            <a:endParaRPr kumimoji="1" lang="en-US" altLang="ja-JP" sz="2800" dirty="0" smtClean="0">
              <a:latin typeface="HGP創英角ﾎﾟｯﾌﾟ体" panose="040B0A00000000000000" pitchFamily="50" charset="-128"/>
              <a:ea typeface="HGP創英角ﾎﾟｯﾌﾟ体" panose="040B0A00000000000000" pitchFamily="50" charset="-128"/>
            </a:endParaRPr>
          </a:p>
        </p:txBody>
      </p:sp>
      <p:sp>
        <p:nvSpPr>
          <p:cNvPr id="8" name="タイトル 2"/>
          <p:cNvSpPr txBox="1">
            <a:spLocks/>
          </p:cNvSpPr>
          <p:nvPr/>
        </p:nvSpPr>
        <p:spPr>
          <a:xfrm>
            <a:off x="0" y="3619822"/>
            <a:ext cx="9144000" cy="1193369"/>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en-US" altLang="ja-JP" sz="2800" dirty="0" smtClean="0">
                <a:latin typeface="HGP創英角ﾎﾟｯﾌﾟ体" panose="040B0A00000000000000" pitchFamily="50" charset="-128"/>
                <a:ea typeface="HGP創英角ﾎﾟｯﾌﾟ体" panose="040B0A00000000000000" pitchFamily="50" charset="-128"/>
              </a:rPr>
              <a:t>URL</a:t>
            </a:r>
            <a:endParaRPr kumimoji="1" lang="en-US" altLang="ja-JP" sz="2800" dirty="0">
              <a:latin typeface="HGP創英角ﾎﾟｯﾌﾟ体" panose="040B0A00000000000000" pitchFamily="50" charset="-128"/>
              <a:ea typeface="HGP創英角ﾎﾟｯﾌﾟ体" panose="040B0A00000000000000" pitchFamily="50" charset="-128"/>
            </a:endParaRPr>
          </a:p>
          <a:p>
            <a:r>
              <a:rPr kumimoji="1" lang="en-US" altLang="ja-JP" sz="2800" dirty="0" smtClean="0">
                <a:latin typeface="HGP創英角ﾎﾟｯﾌﾟ体" panose="040B0A00000000000000" pitchFamily="50" charset="-128"/>
                <a:ea typeface="HGP創英角ﾎﾟｯﾌﾟ体" panose="040B0A00000000000000" pitchFamily="50" charset="-128"/>
              </a:rPr>
              <a:t>http</a:t>
            </a:r>
            <a:r>
              <a:rPr kumimoji="1" lang="en-US" altLang="ja-JP" sz="2800" dirty="0">
                <a:latin typeface="HGP創英角ﾎﾟｯﾌﾟ体" panose="040B0A00000000000000" pitchFamily="50" charset="-128"/>
                <a:ea typeface="HGP創英角ﾎﾟｯﾌﾟ体" panose="040B0A00000000000000" pitchFamily="50" charset="-128"/>
              </a:rPr>
              <a:t>://jousen.aso-abcc.com</a:t>
            </a:r>
            <a:r>
              <a:rPr kumimoji="1" lang="en-US" altLang="ja-JP" sz="2800" dirty="0" smtClean="0">
                <a:latin typeface="HGP創英角ﾎﾟｯﾌﾟ体" panose="040B0A00000000000000" pitchFamily="50" charset="-128"/>
                <a:ea typeface="HGP創英角ﾎﾟｯﾌﾟ体" panose="040B0A00000000000000" pitchFamily="50" charset="-128"/>
              </a:rPr>
              <a:t>/</a:t>
            </a:r>
            <a:r>
              <a:rPr kumimoji="1" lang="ja-JP" altLang="en-US" sz="2800" dirty="0" smtClean="0">
                <a:latin typeface="HGP創英角ﾎﾟｯﾌﾟ体" panose="040B0A00000000000000" pitchFamily="50" charset="-128"/>
                <a:ea typeface="HGP創英角ﾎﾟｯﾌﾟ体" panose="040B0A00000000000000" pitchFamily="50" charset="-128"/>
              </a:rPr>
              <a:t>学籍番号</a:t>
            </a:r>
            <a:r>
              <a:rPr kumimoji="1" lang="en-US" altLang="ja-JP" sz="2800" dirty="0" smtClean="0">
                <a:latin typeface="HGP創英角ﾎﾟｯﾌﾟ体" panose="040B0A00000000000000" pitchFamily="50" charset="-128"/>
                <a:ea typeface="HGP創英角ﾎﾟｯﾌﾟ体" panose="040B0A00000000000000" pitchFamily="50" charset="-128"/>
              </a:rPr>
              <a:t>/</a:t>
            </a:r>
            <a:r>
              <a:rPr kumimoji="1" lang="en-US" altLang="ja-JP" sz="2800" dirty="0">
                <a:latin typeface="HGP創英角ﾎﾟｯﾌﾟ体" panose="040B0A00000000000000" pitchFamily="50" charset="-128"/>
                <a:ea typeface="HGP創英角ﾎﾟｯﾌﾟ体" panose="040B0A00000000000000" pitchFamily="50" charset="-128"/>
              </a:rPr>
              <a:t>page1.html</a:t>
            </a:r>
            <a:endParaRPr kumimoji="1" lang="en-US" altLang="ja-JP" sz="2800" dirty="0" smtClean="0">
              <a:latin typeface="HGP創英角ﾎﾟｯﾌﾟ体" panose="040B0A00000000000000" pitchFamily="50" charset="-128"/>
              <a:ea typeface="HGP創英角ﾎﾟｯﾌﾟ体" panose="040B0A00000000000000" pitchFamily="50" charset="-128"/>
            </a:endParaRPr>
          </a:p>
        </p:txBody>
      </p:sp>
    </p:spTree>
    <p:extLst>
      <p:ext uri="{BB962C8B-B14F-4D97-AF65-F5344CB8AC3E}">
        <p14:creationId xmlns:p14="http://schemas.microsoft.com/office/powerpoint/2010/main" val="214702906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pic>
        <p:nvPicPr>
          <p:cNvPr id="2" name="図 1"/>
          <p:cNvPicPr>
            <a:picLocks noChangeAspect="1"/>
          </p:cNvPicPr>
          <p:nvPr/>
        </p:nvPicPr>
        <p:blipFill>
          <a:blip r:embed="rId4"/>
          <a:stretch>
            <a:fillRect/>
          </a:stretch>
        </p:blipFill>
        <p:spPr>
          <a:xfrm>
            <a:off x="72882" y="1206101"/>
            <a:ext cx="8959078" cy="4692850"/>
          </a:xfrm>
          <a:prstGeom prst="rect">
            <a:avLst/>
          </a:prstGeom>
        </p:spPr>
      </p:pic>
      <p:sp>
        <p:nvSpPr>
          <p:cNvPr id="4" name="角丸四角形 3"/>
          <p:cNvSpPr/>
          <p:nvPr/>
        </p:nvSpPr>
        <p:spPr>
          <a:xfrm>
            <a:off x="72882" y="4134072"/>
            <a:ext cx="8807647" cy="1764880"/>
          </a:xfrm>
          <a:prstGeom prst="roundRect">
            <a:avLst>
              <a:gd name="adj" fmla="val 7199"/>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吹き出し 4"/>
          <p:cNvSpPr/>
          <p:nvPr/>
        </p:nvSpPr>
        <p:spPr>
          <a:xfrm>
            <a:off x="3781586" y="1300637"/>
            <a:ext cx="4885635" cy="2278251"/>
          </a:xfrm>
          <a:prstGeom prst="wedgeRectCallout">
            <a:avLst>
              <a:gd name="adj1" fmla="val -36694"/>
              <a:gd name="adj2" fmla="val 78826"/>
            </a:avLst>
          </a:prstGeom>
        </p:spPr>
        <p:style>
          <a:lnRef idx="2">
            <a:schemeClr val="dk1"/>
          </a:lnRef>
          <a:fillRef idx="1">
            <a:schemeClr val="lt1"/>
          </a:fillRef>
          <a:effectRef idx="0">
            <a:schemeClr val="dk1"/>
          </a:effectRef>
          <a:fontRef idx="minor">
            <a:schemeClr val="dk1"/>
          </a:fontRef>
        </p:style>
        <p:txBody>
          <a:bodyPr rtlCol="0" anchor="ctr"/>
          <a:lstStyle/>
          <a:p>
            <a:r>
              <a:rPr kumimoji="1" lang="en-US" altLang="ja-JP" sz="2800" dirty="0" smtClean="0"/>
              <a:t>URL</a:t>
            </a:r>
            <a:r>
              <a:rPr kumimoji="1" lang="ja-JP" altLang="en-US" sz="2800" dirty="0" smtClean="0"/>
              <a:t>のリクエストのあとに画像のリクエストが飛んでいる。</a:t>
            </a:r>
            <a:endParaRPr kumimoji="1" lang="en-US" altLang="ja-JP" sz="2800" dirty="0" smtClean="0"/>
          </a:p>
          <a:p>
            <a:r>
              <a:rPr kumimoji="1" lang="ja-JP" altLang="en-US" sz="2800" dirty="0"/>
              <a:t>実際</a:t>
            </a:r>
            <a:r>
              <a:rPr kumimoji="1" lang="ja-JP" altLang="en-US" sz="2800" dirty="0" smtClean="0"/>
              <a:t>のリクエストはこのように画像は画像ごとにリクエストが飛んでいる</a:t>
            </a:r>
            <a:endParaRPr kumimoji="1" lang="ja-JP" altLang="en-US" sz="2800" dirty="0"/>
          </a:p>
        </p:txBody>
      </p:sp>
    </p:spTree>
    <p:extLst>
      <p:ext uri="{BB962C8B-B14F-4D97-AF65-F5344CB8AC3E}">
        <p14:creationId xmlns:p14="http://schemas.microsoft.com/office/powerpoint/2010/main" val="3478831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7" name="タイトル 2"/>
          <p:cNvSpPr txBox="1">
            <a:spLocks/>
          </p:cNvSpPr>
          <p:nvPr/>
        </p:nvSpPr>
        <p:spPr>
          <a:xfrm>
            <a:off x="-1" y="2940702"/>
            <a:ext cx="9104843" cy="1193369"/>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800" dirty="0" smtClean="0">
                <a:latin typeface="HGP創英角ﾎﾟｯﾌﾟ体" panose="040B0A00000000000000" pitchFamily="50" charset="-128"/>
                <a:ea typeface="HGP創英角ﾎﾟｯﾌﾟ体" panose="040B0A00000000000000" pitchFamily="50" charset="-128"/>
              </a:rPr>
              <a:t>次回より</a:t>
            </a:r>
            <a:r>
              <a:rPr kumimoji="1" lang="en-US" altLang="ja-JP" sz="2800" dirty="0" smtClean="0">
                <a:latin typeface="HGP創英角ﾎﾟｯﾌﾟ体" panose="040B0A00000000000000" pitchFamily="50" charset="-128"/>
                <a:ea typeface="HGP創英角ﾎﾟｯﾌﾟ体" panose="040B0A00000000000000" pitchFamily="50" charset="-128"/>
              </a:rPr>
              <a:t>eclipse</a:t>
            </a:r>
            <a:r>
              <a:rPr kumimoji="1" lang="ja-JP" altLang="en-US" sz="2800" dirty="0" smtClean="0">
                <a:latin typeface="HGP創英角ﾎﾟｯﾌﾟ体" panose="040B0A00000000000000" pitchFamily="50" charset="-128"/>
                <a:ea typeface="HGP創英角ﾎﾟｯﾌﾟ体" panose="040B0A00000000000000" pitchFamily="50" charset="-128"/>
              </a:rPr>
              <a:t>を使います！</a:t>
            </a:r>
            <a:endParaRPr kumimoji="1" lang="en-US" altLang="ja-JP" sz="2800" dirty="0" smtClean="0">
              <a:latin typeface="HGP創英角ﾎﾟｯﾌﾟ体" panose="040B0A00000000000000" pitchFamily="50" charset="-128"/>
              <a:ea typeface="HGP創英角ﾎﾟｯﾌﾟ体" panose="040B0A00000000000000" pitchFamily="50" charset="-128"/>
            </a:endParaRPr>
          </a:p>
          <a:p>
            <a:r>
              <a:rPr kumimoji="1" lang="ja-JP" altLang="en-US" sz="2800" dirty="0" smtClean="0">
                <a:latin typeface="HGP創英角ﾎﾟｯﾌﾟ体" panose="040B0A00000000000000" pitchFamily="50" charset="-128"/>
                <a:ea typeface="HGP創英角ﾎﾟｯﾌﾟ体" panose="040B0A00000000000000" pitchFamily="50" charset="-128"/>
              </a:rPr>
              <a:t>まだ、入れていない人は必ず今日中に入れてください！</a:t>
            </a:r>
            <a:endParaRPr kumimoji="1" lang="en-US" altLang="ja-JP" sz="2800" dirty="0" smtClean="0">
              <a:latin typeface="HGP創英角ﾎﾟｯﾌﾟ体" panose="040B0A00000000000000" pitchFamily="50" charset="-128"/>
              <a:ea typeface="HGP創英角ﾎﾟｯﾌﾟ体" panose="040B0A00000000000000" pitchFamily="50" charset="-128"/>
            </a:endParaRPr>
          </a:p>
        </p:txBody>
      </p:sp>
    </p:spTree>
    <p:extLst>
      <p:ext uri="{BB962C8B-B14F-4D97-AF65-F5344CB8AC3E}">
        <p14:creationId xmlns:p14="http://schemas.microsoft.com/office/powerpoint/2010/main" val="169967729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pic>
        <p:nvPicPr>
          <p:cNvPr id="10" name="図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44989" y="125942"/>
            <a:ext cx="1611462" cy="1061500"/>
          </a:xfrm>
          <a:prstGeom prst="rect">
            <a:avLst/>
          </a:prstGeom>
        </p:spPr>
      </p:pic>
      <p:pic>
        <p:nvPicPr>
          <p:cNvPr id="11" name="図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809224" y="397073"/>
            <a:ext cx="1657553" cy="447539"/>
          </a:xfrm>
          <a:prstGeom prst="rect">
            <a:avLst/>
          </a:prstGeom>
        </p:spPr>
      </p:pic>
      <p:sp>
        <p:nvSpPr>
          <p:cNvPr id="12" name="本文"/>
          <p:cNvSpPr txBox="1"/>
          <p:nvPr/>
        </p:nvSpPr>
        <p:spPr>
          <a:xfrm>
            <a:off x="3584578" y="314949"/>
            <a:ext cx="4573689" cy="646331"/>
          </a:xfrm>
          <a:prstGeom prst="rect">
            <a:avLst/>
          </a:prstGeom>
          <a:noFill/>
        </p:spPr>
        <p:txBody>
          <a:bodyPr wrap="none" rtlCol="0">
            <a:spAutoFit/>
          </a:bodyPr>
          <a:lstStyle/>
          <a:p>
            <a:pPr algn="ctr"/>
            <a:r>
              <a:rPr kumimoji="1" lang="en-US" altLang="ja-JP" sz="3600" dirty="0">
                <a:latin typeface="HGP創英角ﾎﾟｯﾌﾟ体" panose="040B0A00000000000000" pitchFamily="50" charset="-128"/>
                <a:ea typeface="HGP創英角ﾎﾟｯﾌﾟ体" panose="040B0A00000000000000" pitchFamily="50" charset="-128"/>
              </a:rPr>
              <a:t>WEB</a:t>
            </a:r>
            <a:r>
              <a:rPr kumimoji="1" lang="ja-JP" altLang="en-US" sz="3600" dirty="0">
                <a:latin typeface="HGP創英角ﾎﾟｯﾌﾟ体" panose="040B0A00000000000000" pitchFamily="50" charset="-128"/>
                <a:ea typeface="HGP創英角ﾎﾟｯﾌﾟ体" panose="040B0A00000000000000" pitchFamily="50" charset="-128"/>
              </a:rPr>
              <a:t>の仕組みを知ろう</a:t>
            </a:r>
            <a:endParaRPr lang="ja-JP" altLang="en-US" sz="3600" dirty="0">
              <a:latin typeface="HGP創英角ﾎﾟｯﾌﾟ体" panose="040B0A00000000000000" pitchFamily="50" charset="-128"/>
              <a:ea typeface="HGP創英角ﾎﾟｯﾌﾟ体" panose="040B0A00000000000000" pitchFamily="50" charset="-128"/>
            </a:endParaRPr>
          </a:p>
        </p:txBody>
      </p:sp>
      <p:sp>
        <p:nvSpPr>
          <p:cNvPr id="15" name="タイトル 2"/>
          <p:cNvSpPr txBox="1">
            <a:spLocks/>
          </p:cNvSpPr>
          <p:nvPr/>
        </p:nvSpPr>
        <p:spPr>
          <a:xfrm>
            <a:off x="299185" y="2236981"/>
            <a:ext cx="8229600" cy="3791859"/>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l"/>
            <a:r>
              <a:rPr kumimoji="1" lang="ja-JP" altLang="en-US" sz="3200" dirty="0" smtClean="0">
                <a:latin typeface="HGP創英角ﾎﾟｯﾌﾟ体" panose="040B0A00000000000000" pitchFamily="50" charset="-128"/>
                <a:ea typeface="HGP創英角ﾎﾟｯﾌﾟ体" panose="040B0A00000000000000" pitchFamily="50" charset="-128"/>
              </a:rPr>
              <a:t>・</a:t>
            </a:r>
            <a:r>
              <a:rPr kumimoji="1" lang="en-US" altLang="ja-JP" sz="3200" dirty="0" smtClean="0">
                <a:latin typeface="HGP創英角ﾎﾟｯﾌﾟ体" panose="040B0A00000000000000" pitchFamily="50" charset="-128"/>
                <a:ea typeface="HGP創英角ﾎﾟｯﾌﾟ体" panose="040B0A00000000000000" pitchFamily="50" charset="-128"/>
              </a:rPr>
              <a:t>WEB</a:t>
            </a:r>
            <a:r>
              <a:rPr kumimoji="1" lang="ja-JP" altLang="en-US" sz="3200" dirty="0" smtClean="0">
                <a:latin typeface="HGP創英角ﾎﾟｯﾌﾟ体" panose="040B0A00000000000000" pitchFamily="50" charset="-128"/>
                <a:ea typeface="HGP創英角ﾎﾟｯﾌﾟ体" panose="040B0A00000000000000" pitchFamily="50" charset="-128"/>
              </a:rPr>
              <a:t>はﾘｸストとレスポンスがある</a:t>
            </a:r>
            <a:endParaRPr kumimoji="1" lang="en-US" altLang="ja-JP" sz="3200" dirty="0" smtClean="0">
              <a:latin typeface="HGP創英角ﾎﾟｯﾌﾟ体" panose="040B0A00000000000000" pitchFamily="50" charset="-128"/>
              <a:ea typeface="HGP創英角ﾎﾟｯﾌﾟ体" panose="040B0A00000000000000" pitchFamily="50" charset="-128"/>
            </a:endParaRPr>
          </a:p>
          <a:p>
            <a:pPr algn="l"/>
            <a:endParaRPr kumimoji="1" lang="en-US" altLang="ja-JP" sz="3200" dirty="0" smtClean="0">
              <a:latin typeface="HGP創英角ﾎﾟｯﾌﾟ体" panose="040B0A00000000000000" pitchFamily="50" charset="-128"/>
              <a:ea typeface="HGP創英角ﾎﾟｯﾌﾟ体" panose="040B0A00000000000000" pitchFamily="50" charset="-128"/>
            </a:endParaRPr>
          </a:p>
          <a:p>
            <a:pPr algn="l"/>
            <a:r>
              <a:rPr kumimoji="1" lang="ja-JP" altLang="en-US" sz="3200" dirty="0">
                <a:latin typeface="HGP創英角ﾎﾟｯﾌﾟ体" panose="040B0A00000000000000" pitchFamily="50" charset="-128"/>
                <a:ea typeface="HGP創英角ﾎﾟｯﾌﾟ体" panose="040B0A00000000000000" pitchFamily="50" charset="-128"/>
              </a:rPr>
              <a:t>・</a:t>
            </a:r>
            <a:r>
              <a:rPr kumimoji="1" lang="ja-JP" altLang="en-US" sz="3200" dirty="0" smtClean="0">
                <a:latin typeface="HGP創英角ﾎﾟｯﾌﾟ体" panose="040B0A00000000000000" pitchFamily="50" charset="-128"/>
                <a:ea typeface="HGP創英角ﾎﾟｯﾌﾟ体" panose="040B0A00000000000000" pitchFamily="50" charset="-128"/>
              </a:rPr>
              <a:t>リクエストは</a:t>
            </a:r>
            <a:r>
              <a:rPr kumimoji="1" lang="en-US" altLang="ja-JP" sz="3200" dirty="0" smtClean="0">
                <a:latin typeface="HGP創英角ﾎﾟｯﾌﾟ体" panose="040B0A00000000000000" pitchFamily="50" charset="-128"/>
                <a:ea typeface="HGP創英角ﾎﾟｯﾌﾟ体" panose="040B0A00000000000000" pitchFamily="50" charset="-128"/>
              </a:rPr>
              <a:t>URL</a:t>
            </a:r>
            <a:r>
              <a:rPr kumimoji="1" lang="ja-JP" altLang="en-US" sz="3200" dirty="0" smtClean="0">
                <a:latin typeface="HGP創英角ﾎﾟｯﾌﾟ体" panose="040B0A00000000000000" pitchFamily="50" charset="-128"/>
                <a:ea typeface="HGP創英角ﾎﾟｯﾌﾟ体" panose="040B0A00000000000000" pitchFamily="50" charset="-128"/>
              </a:rPr>
              <a:t>や画像などがあり、サーバーに対する「要求」である。</a:t>
            </a:r>
            <a:endParaRPr kumimoji="1" lang="en-US" altLang="ja-JP" sz="3200" dirty="0" smtClean="0">
              <a:latin typeface="HGP創英角ﾎﾟｯﾌﾟ体" panose="040B0A00000000000000" pitchFamily="50" charset="-128"/>
              <a:ea typeface="HGP創英角ﾎﾟｯﾌﾟ体" panose="040B0A00000000000000" pitchFamily="50" charset="-128"/>
            </a:endParaRPr>
          </a:p>
          <a:p>
            <a:pPr algn="l"/>
            <a:endParaRPr kumimoji="1" lang="en-US" altLang="ja-JP" sz="3200" dirty="0">
              <a:latin typeface="HGP創英角ﾎﾟｯﾌﾟ体" panose="040B0A00000000000000" pitchFamily="50" charset="-128"/>
              <a:ea typeface="HGP創英角ﾎﾟｯﾌﾟ体" panose="040B0A00000000000000" pitchFamily="50" charset="-128"/>
            </a:endParaRPr>
          </a:p>
          <a:p>
            <a:pPr algn="l"/>
            <a:r>
              <a:rPr kumimoji="1" lang="ja-JP" altLang="en-US" sz="3200" dirty="0" smtClean="0">
                <a:latin typeface="HGP創英角ﾎﾟｯﾌﾟ体" panose="040B0A00000000000000" pitchFamily="50" charset="-128"/>
                <a:ea typeface="HGP創英角ﾎﾟｯﾌﾟ体" panose="040B0A00000000000000" pitchFamily="50" charset="-128"/>
              </a:rPr>
              <a:t>・レスポンスは、リクエストに対する「応答」であり、要求に応じて</a:t>
            </a:r>
            <a:r>
              <a:rPr kumimoji="1" lang="en-US" altLang="ja-JP" sz="3200" dirty="0" smtClean="0">
                <a:latin typeface="HGP創英角ﾎﾟｯﾌﾟ体" panose="040B0A00000000000000" pitchFamily="50" charset="-128"/>
                <a:ea typeface="HGP創英角ﾎﾟｯﾌﾟ体" panose="040B0A00000000000000" pitchFamily="50" charset="-128"/>
              </a:rPr>
              <a:t>HTML</a:t>
            </a:r>
            <a:r>
              <a:rPr kumimoji="1" lang="ja-JP" altLang="en-US" sz="3200" dirty="0" smtClean="0">
                <a:latin typeface="HGP創英角ﾎﾟｯﾌﾟ体" panose="040B0A00000000000000" pitchFamily="50" charset="-128"/>
                <a:ea typeface="HGP創英角ﾎﾟｯﾌﾟ体" panose="040B0A00000000000000" pitchFamily="50" charset="-128"/>
              </a:rPr>
              <a:t>や画像などを返す</a:t>
            </a:r>
            <a:endParaRPr kumimoji="1" lang="ja-JP" altLang="en-US" sz="3200" dirty="0">
              <a:latin typeface="HGP創英角ﾎﾟｯﾌﾟ体" panose="040B0A00000000000000" pitchFamily="50" charset="-128"/>
              <a:ea typeface="HGP創英角ﾎﾟｯﾌﾟ体" panose="040B0A00000000000000" pitchFamily="50" charset="-128"/>
            </a:endParaRPr>
          </a:p>
        </p:txBody>
      </p:sp>
    </p:spTree>
    <p:extLst>
      <p:ext uri="{BB962C8B-B14F-4D97-AF65-F5344CB8AC3E}">
        <p14:creationId xmlns:p14="http://schemas.microsoft.com/office/powerpoint/2010/main" val="12386674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585585"/>
            <a:ext cx="8229600" cy="1143000"/>
          </a:xfrm>
        </p:spPr>
        <p:txBody>
          <a:bodyPr/>
          <a:lstStyle/>
          <a:p>
            <a:r>
              <a:rPr kumimoji="1" lang="en-US" altLang="ja-JP" dirty="0" smtClean="0">
                <a:latin typeface="HGP創英角ﾎﾟｯﾌﾟ体" panose="040B0A00000000000000" pitchFamily="50" charset="-128"/>
                <a:ea typeface="HGP創英角ﾎﾟｯﾌﾟ体" panose="040B0A00000000000000" pitchFamily="50" charset="-128"/>
              </a:rPr>
              <a:t>WEB</a:t>
            </a:r>
            <a:r>
              <a:rPr kumimoji="1" lang="ja-JP" altLang="en-US" dirty="0" smtClean="0">
                <a:latin typeface="HGP創英角ﾎﾟｯﾌﾟ体" panose="040B0A00000000000000" pitchFamily="50" charset="-128"/>
                <a:ea typeface="HGP創英角ﾎﾟｯﾌﾟ体" panose="040B0A00000000000000" pitchFamily="50" charset="-128"/>
              </a:rPr>
              <a:t>の仕組みを知ろう</a:t>
            </a:r>
            <a:endParaRPr kumimoji="1" lang="ja-JP" altLang="en-US" dirty="0">
              <a:latin typeface="HGP創英角ﾎﾟｯﾌﾟ体" panose="040B0A00000000000000" pitchFamily="50" charset="-128"/>
              <a:ea typeface="HGP創英角ﾎﾟｯﾌﾟ体" panose="040B0A00000000000000" pitchFamily="50" charset="-128"/>
            </a:endParaRPr>
          </a:p>
        </p:txBody>
      </p:sp>
      <p:pic>
        <p:nvPicPr>
          <p:cNvPr id="9" name="図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51220" y="409066"/>
            <a:ext cx="3810000" cy="1028700"/>
          </a:xfrm>
          <a:prstGeom prst="rect">
            <a:avLst/>
          </a:prstGeom>
        </p:spPr>
      </p:pic>
    </p:spTree>
    <p:extLst>
      <p:ext uri="{BB962C8B-B14F-4D97-AF65-F5344CB8AC3E}">
        <p14:creationId xmlns:p14="http://schemas.microsoft.com/office/powerpoint/2010/main" val="131894369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4" name="タイトル 1"/>
          <p:cNvSpPr txBox="1">
            <a:spLocks/>
          </p:cNvSpPr>
          <p:nvPr/>
        </p:nvSpPr>
        <p:spPr>
          <a:xfrm>
            <a:off x="563128" y="366402"/>
            <a:ext cx="8229600" cy="1264023"/>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rPr>
              <a:t>目次</a:t>
            </a:r>
            <a:r>
              <a:rPr kumimoji="1" lang="en-US" altLang="ja-JP" dirty="0" smtClean="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rPr>
              <a:t/>
            </a:r>
            <a:br>
              <a:rPr kumimoji="1" lang="en-US" altLang="ja-JP" dirty="0" smtClean="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rPr>
            </a:br>
            <a:endParaRPr kumimoji="1" lang="ja-JP" altLang="en-US" dirty="0">
              <a:solidFill>
                <a:srgbClr val="FF0000"/>
              </a:solidFill>
              <a:effectLst>
                <a:outerShdw blurRad="38100" dist="38100" dir="2700000" algn="tl">
                  <a:srgbClr val="000000">
                    <a:alpha val="43137"/>
                  </a:srgbClr>
                </a:outerShdw>
              </a:effectLst>
              <a:latin typeface="HGS創英角ﾎﾟｯﾌﾟ体" panose="040B0A00000000000000" pitchFamily="50" charset="-128"/>
              <a:ea typeface="HGS創英角ﾎﾟｯﾌﾟ体" panose="040B0A00000000000000" pitchFamily="50" charset="-128"/>
            </a:endParaRPr>
          </a:p>
        </p:txBody>
      </p:sp>
      <p:sp>
        <p:nvSpPr>
          <p:cNvPr id="3" name="タイトル 2"/>
          <p:cNvSpPr>
            <a:spLocks noGrp="1"/>
          </p:cNvSpPr>
          <p:nvPr>
            <p:ph type="title"/>
          </p:nvPr>
        </p:nvSpPr>
        <p:spPr>
          <a:xfrm>
            <a:off x="437621" y="2537894"/>
            <a:ext cx="8229600" cy="2240444"/>
          </a:xfrm>
        </p:spPr>
        <p:txBody>
          <a:bodyPr/>
          <a:lstStyle/>
          <a:p>
            <a:r>
              <a:rPr kumimoji="1" lang="en-US" altLang="ja-JP" dirty="0" smtClean="0">
                <a:latin typeface="HGP創英角ﾎﾟｯﾌﾟ体" panose="040B0A00000000000000" pitchFamily="50" charset="-128"/>
                <a:ea typeface="HGP創英角ﾎﾟｯﾌﾟ体" panose="040B0A00000000000000" pitchFamily="50" charset="-128"/>
              </a:rPr>
              <a:t>Web</a:t>
            </a:r>
            <a:r>
              <a:rPr kumimoji="1" lang="ja-JP" altLang="en-US" dirty="0" smtClean="0">
                <a:latin typeface="HGP創英角ﾎﾟｯﾌﾟ体" panose="040B0A00000000000000" pitchFamily="50" charset="-128"/>
                <a:ea typeface="HGP創英角ﾎﾟｯﾌﾟ体" panose="040B0A00000000000000" pitchFamily="50" charset="-128"/>
              </a:rPr>
              <a:t>の仕組みを知ろう</a:t>
            </a:r>
            <a:endParaRPr kumimoji="1" lang="ja-JP" altLang="en-US" dirty="0">
              <a:latin typeface="HGP創英角ﾎﾟｯﾌﾟ体" panose="040B0A00000000000000" pitchFamily="50" charset="-128"/>
              <a:ea typeface="HGP創英角ﾎﾟｯﾌﾟ体" panose="040B0A00000000000000" pitchFamily="50" charset="-128"/>
            </a:endParaRPr>
          </a:p>
        </p:txBody>
      </p:sp>
    </p:spTree>
    <p:extLst>
      <p:ext uri="{BB962C8B-B14F-4D97-AF65-F5344CB8AC3E}">
        <p14:creationId xmlns:p14="http://schemas.microsoft.com/office/powerpoint/2010/main" val="32821032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4" name="タイトル 2"/>
          <p:cNvSpPr txBox="1">
            <a:spLocks/>
          </p:cNvSpPr>
          <p:nvPr/>
        </p:nvSpPr>
        <p:spPr>
          <a:xfrm>
            <a:off x="437621" y="1836312"/>
            <a:ext cx="8229600" cy="3379834"/>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latin typeface="HGP創英角ﾎﾟｯﾌﾟ体" panose="040B0A00000000000000" pitchFamily="50" charset="-128"/>
                <a:ea typeface="HGP創英角ﾎﾟｯﾌﾟ体" panose="040B0A00000000000000" pitchFamily="50" charset="-128"/>
              </a:rPr>
              <a:t>前回、サーバーに</a:t>
            </a:r>
            <a:r>
              <a:rPr kumimoji="1" lang="en-US" altLang="ja-JP" dirty="0" smtClean="0">
                <a:latin typeface="HGP創英角ﾎﾟｯﾌﾟ体" panose="040B0A00000000000000" pitchFamily="50" charset="-128"/>
                <a:ea typeface="HGP創英角ﾎﾟｯﾌﾟ体" panose="040B0A00000000000000" pitchFamily="50" charset="-128"/>
              </a:rPr>
              <a:t>HTML</a:t>
            </a:r>
            <a:r>
              <a:rPr kumimoji="1" lang="ja-JP" altLang="en-US" dirty="0" smtClean="0">
                <a:latin typeface="HGP創英角ﾎﾟｯﾌﾟ体" panose="040B0A00000000000000" pitchFamily="50" charset="-128"/>
                <a:ea typeface="HGP創英角ﾎﾟｯﾌﾟ体" panose="040B0A00000000000000" pitchFamily="50" charset="-128"/>
              </a:rPr>
              <a:t>ファイルを</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a:latin typeface="HGP創英角ﾎﾟｯﾌﾟ体" panose="040B0A00000000000000" pitchFamily="50" charset="-128"/>
                <a:ea typeface="HGP創英角ﾎﾟｯﾌﾟ体" panose="040B0A00000000000000" pitchFamily="50" charset="-128"/>
              </a:rPr>
              <a:t>アップロード</a:t>
            </a:r>
            <a:r>
              <a:rPr kumimoji="1" lang="ja-JP" altLang="en-US" dirty="0" smtClean="0">
                <a:latin typeface="HGP創英角ﾎﾟｯﾌﾟ体" panose="040B0A00000000000000" pitchFamily="50" charset="-128"/>
                <a:ea typeface="HGP創英角ﾎﾟｯﾌﾟ体" panose="040B0A00000000000000" pitchFamily="50" charset="-128"/>
              </a:rPr>
              <a:t>することによって</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インターネット上にファイルを</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公開しました。</a:t>
            </a:r>
            <a:endParaRPr kumimoji="1" lang="en-US" altLang="ja-JP" dirty="0" smtClean="0">
              <a:latin typeface="HGP創英角ﾎﾟｯﾌﾟ体" panose="040B0A00000000000000" pitchFamily="50" charset="-128"/>
              <a:ea typeface="HGP創英角ﾎﾟｯﾌﾟ体" panose="040B0A00000000000000" pitchFamily="50" charset="-128"/>
            </a:endParaRPr>
          </a:p>
        </p:txBody>
      </p:sp>
    </p:spTree>
    <p:extLst>
      <p:ext uri="{BB962C8B-B14F-4D97-AF65-F5344CB8AC3E}">
        <p14:creationId xmlns:p14="http://schemas.microsoft.com/office/powerpoint/2010/main" val="39487511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4" name="タイトル 2"/>
          <p:cNvSpPr txBox="1">
            <a:spLocks/>
          </p:cNvSpPr>
          <p:nvPr/>
        </p:nvSpPr>
        <p:spPr>
          <a:xfrm>
            <a:off x="437621" y="2079017"/>
            <a:ext cx="8229600" cy="3379834"/>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latin typeface="HGP創英角ﾎﾟｯﾌﾟ体" panose="040B0A00000000000000" pitchFamily="50" charset="-128"/>
                <a:ea typeface="HGP創英角ﾎﾟｯﾌﾟ体" panose="040B0A00000000000000" pitchFamily="50" charset="-128"/>
              </a:rPr>
              <a:t>今日は、もう少し詳しく</a:t>
            </a:r>
            <a:r>
              <a:rPr kumimoji="1" lang="en-US" altLang="ja-JP" dirty="0" smtClean="0">
                <a:latin typeface="HGP創英角ﾎﾟｯﾌﾟ体" panose="040B0A00000000000000" pitchFamily="50" charset="-128"/>
                <a:ea typeface="HGP創英角ﾎﾟｯﾌﾟ体" panose="040B0A00000000000000" pitchFamily="50" charset="-128"/>
              </a:rPr>
              <a:t>Web</a:t>
            </a:r>
            <a:r>
              <a:rPr kumimoji="1" lang="ja-JP" altLang="en-US" dirty="0" smtClean="0">
                <a:latin typeface="HGP創英角ﾎﾟｯﾌﾟ体" panose="040B0A00000000000000" pitchFamily="50" charset="-128"/>
                <a:ea typeface="HGP創英角ﾎﾟｯﾌﾟ体" panose="040B0A00000000000000" pitchFamily="50" charset="-128"/>
              </a:rPr>
              <a:t>の仕組みを学びましょう</a:t>
            </a:r>
            <a:endParaRPr kumimoji="1" lang="en-US" altLang="ja-JP" dirty="0" smtClean="0">
              <a:latin typeface="HGP創英角ﾎﾟｯﾌﾟ体" panose="040B0A00000000000000" pitchFamily="50" charset="-128"/>
              <a:ea typeface="HGP創英角ﾎﾟｯﾌﾟ体" panose="040B0A00000000000000" pitchFamily="50" charset="-128"/>
            </a:endParaRPr>
          </a:p>
          <a:p>
            <a:endParaRPr kumimoji="1" lang="en-US" altLang="ja-JP" dirty="0">
              <a:latin typeface="HGP創英角ﾎﾟｯﾌﾟ体" panose="040B0A00000000000000" pitchFamily="50" charset="-128"/>
              <a:ea typeface="HGP創英角ﾎﾟｯﾌﾟ体" panose="040B0A00000000000000" pitchFamily="50" charset="-128"/>
            </a:endParaRPr>
          </a:p>
          <a:p>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ja-JP" altLang="en-US" dirty="0" smtClean="0">
                <a:latin typeface="HGP創英角ﾎﾟｯﾌﾟ体" panose="040B0A00000000000000" pitchFamily="50" charset="-128"/>
                <a:ea typeface="HGP創英角ﾎﾟｯﾌﾟ体" panose="040B0A00000000000000" pitchFamily="50" charset="-128"/>
              </a:rPr>
              <a:t>教科書</a:t>
            </a:r>
            <a:r>
              <a:rPr kumimoji="1" lang="en-US" altLang="ja-JP" dirty="0" smtClean="0">
                <a:latin typeface="HGP創英角ﾎﾟｯﾌﾟ体" panose="040B0A00000000000000" pitchFamily="50" charset="-128"/>
                <a:ea typeface="HGP創英角ﾎﾟｯﾌﾟ体" panose="040B0A00000000000000" pitchFamily="50" charset="-128"/>
              </a:rPr>
              <a:t>P.52</a:t>
            </a:r>
          </a:p>
        </p:txBody>
      </p:sp>
    </p:spTree>
    <p:extLst>
      <p:ext uri="{BB962C8B-B14F-4D97-AF65-F5344CB8AC3E}">
        <p14:creationId xmlns:p14="http://schemas.microsoft.com/office/powerpoint/2010/main" val="41629857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17" name="タイトル 2"/>
          <p:cNvSpPr txBox="1">
            <a:spLocks/>
          </p:cNvSpPr>
          <p:nvPr/>
        </p:nvSpPr>
        <p:spPr>
          <a:xfrm>
            <a:off x="437621" y="931131"/>
            <a:ext cx="8229600" cy="833516"/>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en-US" altLang="ja-JP" sz="3200" dirty="0" smtClean="0">
                <a:latin typeface="HGP創英角ﾎﾟｯﾌﾟ体" panose="040B0A00000000000000" pitchFamily="50" charset="-128"/>
                <a:ea typeface="HGP創英角ﾎﾟｯﾌﾟ体" panose="040B0A00000000000000" pitchFamily="50" charset="-128"/>
              </a:rPr>
              <a:t>URL</a:t>
            </a:r>
            <a:r>
              <a:rPr kumimoji="1" lang="ja-JP" altLang="en-US" sz="3200" dirty="0" smtClean="0">
                <a:latin typeface="HGP創英角ﾎﾟｯﾌﾟ体" panose="040B0A00000000000000" pitchFamily="50" charset="-128"/>
                <a:ea typeface="HGP創英角ﾎﾟｯﾌﾟ体" panose="040B0A00000000000000" pitchFamily="50" charset="-128"/>
              </a:rPr>
              <a:t>について</a:t>
            </a:r>
            <a:endParaRPr kumimoji="1" lang="en-US" altLang="ja-JP" sz="3200" dirty="0" smtClean="0">
              <a:latin typeface="HGP創英角ﾎﾟｯﾌﾟ体" panose="040B0A00000000000000" pitchFamily="50" charset="-128"/>
              <a:ea typeface="HGP創英角ﾎﾟｯﾌﾟ体" panose="040B0A00000000000000" pitchFamily="50" charset="-128"/>
            </a:endParaRPr>
          </a:p>
        </p:txBody>
      </p:sp>
      <p:sp>
        <p:nvSpPr>
          <p:cNvPr id="21" name="正方形/長方形 20"/>
          <p:cNvSpPr/>
          <p:nvPr/>
        </p:nvSpPr>
        <p:spPr>
          <a:xfrm>
            <a:off x="228654" y="4608401"/>
            <a:ext cx="1773164" cy="184573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kumimoji="1" lang="ja-JP" altLang="en-US" dirty="0" smtClean="0"/>
              <a:t>学校・自宅など</a:t>
            </a:r>
            <a:endParaRPr kumimoji="1" lang="en-US" altLang="ja-JP" dirty="0" smtClean="0"/>
          </a:p>
          <a:p>
            <a:pPr algn="ctr"/>
            <a:endParaRPr kumimoji="1" lang="en-US" altLang="ja-JP" dirty="0"/>
          </a:p>
          <a:p>
            <a:pPr algn="ctr"/>
            <a:endParaRPr kumimoji="1" lang="en-US" altLang="ja-JP" dirty="0" smtClean="0"/>
          </a:p>
          <a:p>
            <a:pPr algn="ctr"/>
            <a:endParaRPr kumimoji="1" lang="en-US" altLang="ja-JP" dirty="0"/>
          </a:p>
          <a:p>
            <a:pPr algn="ctr"/>
            <a:endParaRPr kumimoji="1" lang="en-US" altLang="ja-JP" dirty="0" smtClean="0"/>
          </a:p>
          <a:p>
            <a:pPr algn="ctr"/>
            <a:endParaRPr kumimoji="1" lang="ja-JP" altLang="en-US" dirty="0"/>
          </a:p>
        </p:txBody>
      </p:sp>
      <p:pic>
        <p:nvPicPr>
          <p:cNvPr id="23" name="図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432" y="5225725"/>
            <a:ext cx="1288780" cy="1109875"/>
          </a:xfrm>
          <a:prstGeom prst="rect">
            <a:avLst/>
          </a:prstGeom>
        </p:spPr>
      </p:pic>
      <p:pic>
        <p:nvPicPr>
          <p:cNvPr id="25" name="図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02262" y="5071311"/>
            <a:ext cx="1423786" cy="1327680"/>
          </a:xfrm>
          <a:prstGeom prst="rect">
            <a:avLst/>
          </a:prstGeom>
        </p:spPr>
      </p:pic>
      <p:pic>
        <p:nvPicPr>
          <p:cNvPr id="26" name="図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8657" y="3058054"/>
            <a:ext cx="1423786" cy="1327680"/>
          </a:xfrm>
          <a:prstGeom prst="rect">
            <a:avLst/>
          </a:prstGeom>
        </p:spPr>
      </p:pic>
      <p:pic>
        <p:nvPicPr>
          <p:cNvPr id="27" name="図 2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83376" y="1898639"/>
            <a:ext cx="1423786" cy="1327680"/>
          </a:xfrm>
          <a:prstGeom prst="rect">
            <a:avLst/>
          </a:prstGeom>
        </p:spPr>
      </p:pic>
      <p:sp>
        <p:nvSpPr>
          <p:cNvPr id="28" name="雲 27"/>
          <p:cNvSpPr/>
          <p:nvPr/>
        </p:nvSpPr>
        <p:spPr>
          <a:xfrm>
            <a:off x="2335412" y="3161992"/>
            <a:ext cx="3539067" cy="3059165"/>
          </a:xfrm>
          <a:prstGeom prst="cloud">
            <a:avLst/>
          </a:prstGeom>
        </p:spPr>
        <p:style>
          <a:lnRef idx="1">
            <a:schemeClr val="dk1"/>
          </a:lnRef>
          <a:fillRef idx="2">
            <a:schemeClr val="dk1"/>
          </a:fillRef>
          <a:effectRef idx="1">
            <a:schemeClr val="dk1"/>
          </a:effectRef>
          <a:fontRef idx="minor">
            <a:schemeClr val="dk1"/>
          </a:fontRef>
        </p:style>
        <p:txBody>
          <a:bodyPr rtlCol="0" anchor="ctr"/>
          <a:lstStyle/>
          <a:p>
            <a:pPr algn="ctr"/>
            <a:r>
              <a:rPr kumimoji="1" lang="ja-JP" altLang="en-US" sz="2800" dirty="0"/>
              <a:t>インターネット</a:t>
            </a:r>
          </a:p>
        </p:txBody>
      </p:sp>
      <p:sp>
        <p:nvSpPr>
          <p:cNvPr id="29" name="タイトル 2"/>
          <p:cNvSpPr txBox="1">
            <a:spLocks/>
          </p:cNvSpPr>
          <p:nvPr/>
        </p:nvSpPr>
        <p:spPr>
          <a:xfrm>
            <a:off x="4085770" y="1450601"/>
            <a:ext cx="2818998" cy="77142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000" dirty="0" smtClean="0">
                <a:solidFill>
                  <a:srgbClr val="0070C0"/>
                </a:solidFill>
                <a:latin typeface="HGP創英角ﾎﾟｯﾌﾟ体" panose="040B0A00000000000000" pitchFamily="50" charset="-128"/>
                <a:ea typeface="HGP創英角ﾎﾟｯﾌﾟ体" panose="040B0A00000000000000" pitchFamily="50" charset="-128"/>
              </a:rPr>
              <a:t>グーグルのサーバー</a:t>
            </a:r>
            <a:endParaRPr kumimoji="1" lang="en-US" altLang="ja-JP" sz="2000" dirty="0" smtClean="0">
              <a:solidFill>
                <a:srgbClr val="0070C0"/>
              </a:solidFill>
              <a:latin typeface="HGP創英角ﾎﾟｯﾌﾟ体" panose="040B0A00000000000000" pitchFamily="50" charset="-128"/>
              <a:ea typeface="HGP創英角ﾎﾟｯﾌﾟ体" panose="040B0A00000000000000" pitchFamily="50" charset="-128"/>
            </a:endParaRPr>
          </a:p>
        </p:txBody>
      </p:sp>
      <p:sp>
        <p:nvSpPr>
          <p:cNvPr id="30" name="タイトル 2"/>
          <p:cNvSpPr txBox="1">
            <a:spLocks/>
          </p:cNvSpPr>
          <p:nvPr/>
        </p:nvSpPr>
        <p:spPr>
          <a:xfrm>
            <a:off x="6201051" y="2588890"/>
            <a:ext cx="2818998" cy="77142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000" dirty="0">
                <a:solidFill>
                  <a:srgbClr val="0070C0"/>
                </a:solidFill>
                <a:latin typeface="HGP創英角ﾎﾟｯﾌﾟ体" panose="040B0A00000000000000" pitchFamily="50" charset="-128"/>
                <a:ea typeface="HGP創英角ﾎﾟｯﾌﾟ体" panose="040B0A00000000000000" pitchFamily="50" charset="-128"/>
              </a:rPr>
              <a:t>ヤフ</a:t>
            </a:r>
            <a:r>
              <a:rPr kumimoji="1" lang="ja-JP" altLang="en-US" sz="2000" dirty="0" smtClean="0">
                <a:solidFill>
                  <a:srgbClr val="0070C0"/>
                </a:solidFill>
                <a:latin typeface="HGP創英角ﾎﾟｯﾌﾟ体" panose="040B0A00000000000000" pitchFamily="50" charset="-128"/>
                <a:ea typeface="HGP創英角ﾎﾟｯﾌﾟ体" panose="040B0A00000000000000" pitchFamily="50" charset="-128"/>
              </a:rPr>
              <a:t>ーのサーバー</a:t>
            </a:r>
            <a:endParaRPr kumimoji="1" lang="en-US" altLang="ja-JP" sz="2000" dirty="0" smtClean="0">
              <a:solidFill>
                <a:srgbClr val="0070C0"/>
              </a:solidFill>
              <a:latin typeface="HGP創英角ﾎﾟｯﾌﾟ体" panose="040B0A00000000000000" pitchFamily="50" charset="-128"/>
              <a:ea typeface="HGP創英角ﾎﾟｯﾌﾟ体" panose="040B0A00000000000000" pitchFamily="50" charset="-128"/>
            </a:endParaRPr>
          </a:p>
        </p:txBody>
      </p:sp>
      <p:sp>
        <p:nvSpPr>
          <p:cNvPr id="31" name="タイトル 2"/>
          <p:cNvSpPr txBox="1">
            <a:spLocks/>
          </p:cNvSpPr>
          <p:nvPr/>
        </p:nvSpPr>
        <p:spPr>
          <a:xfrm>
            <a:off x="6466473" y="4623800"/>
            <a:ext cx="2818998" cy="77142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en-US" altLang="ja-JP" sz="2000" dirty="0" err="1" smtClean="0">
                <a:solidFill>
                  <a:srgbClr val="0070C0"/>
                </a:solidFill>
                <a:latin typeface="HGP創英角ﾎﾟｯﾌﾟ体" panose="040B0A00000000000000" pitchFamily="50" charset="-128"/>
                <a:ea typeface="HGP創英角ﾎﾟｯﾌﾟ体" panose="040B0A00000000000000" pitchFamily="50" charset="-128"/>
              </a:rPr>
              <a:t>Youtube</a:t>
            </a:r>
            <a:r>
              <a:rPr kumimoji="1" lang="ja-JP" altLang="en-US" sz="2000" dirty="0" smtClean="0">
                <a:solidFill>
                  <a:srgbClr val="0070C0"/>
                </a:solidFill>
                <a:latin typeface="HGP創英角ﾎﾟｯﾌﾟ体" panose="040B0A00000000000000" pitchFamily="50" charset="-128"/>
                <a:ea typeface="HGP創英角ﾎﾟｯﾌﾟ体" panose="040B0A00000000000000" pitchFamily="50" charset="-128"/>
              </a:rPr>
              <a:t>のサーバー</a:t>
            </a:r>
            <a:endParaRPr kumimoji="1" lang="en-US" altLang="ja-JP" sz="2000" dirty="0" smtClean="0">
              <a:solidFill>
                <a:srgbClr val="0070C0"/>
              </a:solidFill>
              <a:latin typeface="HGP創英角ﾎﾟｯﾌﾟ体" panose="040B0A00000000000000" pitchFamily="50" charset="-128"/>
              <a:ea typeface="HGP創英角ﾎﾟｯﾌﾟ体" panose="040B0A00000000000000" pitchFamily="50" charset="-128"/>
            </a:endParaRPr>
          </a:p>
        </p:txBody>
      </p:sp>
      <p:cxnSp>
        <p:nvCxnSpPr>
          <p:cNvPr id="32" name="直線矢印コネクタ 31"/>
          <p:cNvCxnSpPr/>
          <p:nvPr/>
        </p:nvCxnSpPr>
        <p:spPr>
          <a:xfrm flipV="1">
            <a:off x="2000259" y="3925900"/>
            <a:ext cx="4940397" cy="1662591"/>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直線矢印コネクタ 32"/>
          <p:cNvCxnSpPr/>
          <p:nvPr/>
        </p:nvCxnSpPr>
        <p:spPr>
          <a:xfrm flipH="1">
            <a:off x="2001818" y="4223204"/>
            <a:ext cx="4927369" cy="1678358"/>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4" name="角丸四角形吹き出し 33"/>
          <p:cNvSpPr/>
          <p:nvPr/>
        </p:nvSpPr>
        <p:spPr>
          <a:xfrm>
            <a:off x="57349" y="3058054"/>
            <a:ext cx="4320681" cy="765128"/>
          </a:xfrm>
          <a:prstGeom prst="wedgeRoundRectCallout">
            <a:avLst>
              <a:gd name="adj1" fmla="val 47187"/>
              <a:gd name="adj2" fmla="val 171472"/>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en-US" altLang="ja-JP" sz="2800" dirty="0" smtClean="0"/>
              <a:t>http://</a:t>
            </a:r>
            <a:r>
              <a:rPr kumimoji="1" lang="en-US" altLang="ja-JP" sz="2800" dirty="0" smtClean="0">
                <a:solidFill>
                  <a:srgbClr val="FF0000"/>
                </a:solidFill>
              </a:rPr>
              <a:t>www.yahoo.co.jp</a:t>
            </a:r>
            <a:endParaRPr kumimoji="1" lang="ja-JP" altLang="en-US" sz="2800" dirty="0">
              <a:solidFill>
                <a:srgbClr val="FF0000"/>
              </a:solidFill>
            </a:endParaRPr>
          </a:p>
        </p:txBody>
      </p:sp>
      <p:sp>
        <p:nvSpPr>
          <p:cNvPr id="15" name="角丸四角形吹き出し 14"/>
          <p:cNvSpPr/>
          <p:nvPr/>
        </p:nvSpPr>
        <p:spPr>
          <a:xfrm>
            <a:off x="5044239" y="4911048"/>
            <a:ext cx="3975810" cy="1940931"/>
          </a:xfrm>
          <a:prstGeom prst="wedgeRoundRectCallout">
            <a:avLst>
              <a:gd name="adj1" fmla="val -58640"/>
              <a:gd name="adj2" fmla="val -44527"/>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endParaRPr kumimoji="1" lang="ja-JP" altLang="en-US"/>
          </a:p>
        </p:txBody>
      </p:sp>
      <p:pic>
        <p:nvPicPr>
          <p:cNvPr id="14" name="図 13"/>
          <p:cNvPicPr>
            <a:picLocks noChangeAspect="1"/>
          </p:cNvPicPr>
          <p:nvPr/>
        </p:nvPicPr>
        <p:blipFill>
          <a:blip r:embed="rId6"/>
          <a:stretch>
            <a:fillRect/>
          </a:stretch>
        </p:blipFill>
        <p:spPr>
          <a:xfrm>
            <a:off x="5347546" y="4993418"/>
            <a:ext cx="3436358" cy="1801174"/>
          </a:xfrm>
          <a:prstGeom prst="rect">
            <a:avLst/>
          </a:prstGeom>
        </p:spPr>
      </p:pic>
    </p:spTree>
    <p:extLst>
      <p:ext uri="{BB962C8B-B14F-4D97-AF65-F5344CB8AC3E}">
        <p14:creationId xmlns:p14="http://schemas.microsoft.com/office/powerpoint/2010/main" val="257225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down)">
                                      <p:cBhvr>
                                        <p:cTn id="7" dur="50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wipe(up)">
                                      <p:cBhvr>
                                        <p:cTn id="1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5" name="正方形/長方形 4"/>
          <p:cNvSpPr/>
          <p:nvPr/>
        </p:nvSpPr>
        <p:spPr>
          <a:xfrm>
            <a:off x="228654" y="4608401"/>
            <a:ext cx="1773164" cy="1845734"/>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kumimoji="1" lang="ja-JP" altLang="en-US" dirty="0" smtClean="0"/>
              <a:t>学校・自宅など</a:t>
            </a:r>
            <a:endParaRPr kumimoji="1" lang="en-US" altLang="ja-JP" dirty="0" smtClean="0"/>
          </a:p>
          <a:p>
            <a:pPr algn="ctr"/>
            <a:endParaRPr kumimoji="1" lang="en-US" altLang="ja-JP" dirty="0"/>
          </a:p>
          <a:p>
            <a:pPr algn="ctr"/>
            <a:endParaRPr kumimoji="1" lang="en-US" altLang="ja-JP" dirty="0" smtClean="0"/>
          </a:p>
          <a:p>
            <a:pPr algn="ctr"/>
            <a:endParaRPr kumimoji="1" lang="en-US" altLang="ja-JP" dirty="0"/>
          </a:p>
          <a:p>
            <a:pPr algn="ctr"/>
            <a:endParaRPr kumimoji="1" lang="en-US" altLang="ja-JP" dirty="0" smtClean="0"/>
          </a:p>
          <a:p>
            <a:pPr algn="ctr"/>
            <a:endParaRPr kumimoji="1" lang="ja-JP" altLang="en-US" dirty="0"/>
          </a:p>
        </p:txBody>
      </p:sp>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432" y="5225725"/>
            <a:ext cx="1288780" cy="1109875"/>
          </a:xfrm>
          <a:prstGeom prst="rect">
            <a:avLst/>
          </a:prstGeom>
        </p:spPr>
      </p:pic>
      <p:pic>
        <p:nvPicPr>
          <p:cNvPr id="7" name="図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02262" y="5071311"/>
            <a:ext cx="1423786" cy="1327680"/>
          </a:xfrm>
          <a:prstGeom prst="rect">
            <a:avLst/>
          </a:prstGeom>
        </p:spPr>
      </p:pic>
      <p:pic>
        <p:nvPicPr>
          <p:cNvPr id="8" name="図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98657" y="3058054"/>
            <a:ext cx="1423786" cy="1327680"/>
          </a:xfrm>
          <a:prstGeom prst="rect">
            <a:avLst/>
          </a:prstGeom>
        </p:spPr>
      </p:pic>
      <p:pic>
        <p:nvPicPr>
          <p:cNvPr id="9" name="図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83376" y="1898639"/>
            <a:ext cx="1423786" cy="1327680"/>
          </a:xfrm>
          <a:prstGeom prst="rect">
            <a:avLst/>
          </a:prstGeom>
        </p:spPr>
      </p:pic>
      <p:sp>
        <p:nvSpPr>
          <p:cNvPr id="10" name="雲 9"/>
          <p:cNvSpPr/>
          <p:nvPr/>
        </p:nvSpPr>
        <p:spPr>
          <a:xfrm>
            <a:off x="2335412" y="3161992"/>
            <a:ext cx="3539067" cy="3059165"/>
          </a:xfrm>
          <a:prstGeom prst="cloud">
            <a:avLst/>
          </a:prstGeom>
        </p:spPr>
        <p:style>
          <a:lnRef idx="1">
            <a:schemeClr val="dk1"/>
          </a:lnRef>
          <a:fillRef idx="2">
            <a:schemeClr val="dk1"/>
          </a:fillRef>
          <a:effectRef idx="1">
            <a:schemeClr val="dk1"/>
          </a:effectRef>
          <a:fontRef idx="minor">
            <a:schemeClr val="dk1"/>
          </a:fontRef>
        </p:style>
        <p:txBody>
          <a:bodyPr rtlCol="0" anchor="ctr"/>
          <a:lstStyle/>
          <a:p>
            <a:pPr algn="ctr"/>
            <a:r>
              <a:rPr kumimoji="1" lang="ja-JP" altLang="en-US" sz="2800" dirty="0"/>
              <a:t>インターネット</a:t>
            </a:r>
          </a:p>
        </p:txBody>
      </p:sp>
      <p:sp>
        <p:nvSpPr>
          <p:cNvPr id="11" name="タイトル 2"/>
          <p:cNvSpPr txBox="1">
            <a:spLocks/>
          </p:cNvSpPr>
          <p:nvPr/>
        </p:nvSpPr>
        <p:spPr>
          <a:xfrm>
            <a:off x="4085770" y="1450601"/>
            <a:ext cx="2818998" cy="77142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000" dirty="0" smtClean="0">
                <a:solidFill>
                  <a:srgbClr val="0070C0"/>
                </a:solidFill>
                <a:latin typeface="HGP創英角ﾎﾟｯﾌﾟ体" panose="040B0A00000000000000" pitchFamily="50" charset="-128"/>
                <a:ea typeface="HGP創英角ﾎﾟｯﾌﾟ体" panose="040B0A00000000000000" pitchFamily="50" charset="-128"/>
              </a:rPr>
              <a:t>グーグルのサーバー</a:t>
            </a:r>
            <a:endParaRPr kumimoji="1" lang="en-US" altLang="ja-JP" sz="2000" dirty="0" smtClean="0">
              <a:solidFill>
                <a:srgbClr val="0070C0"/>
              </a:solidFill>
              <a:latin typeface="HGP創英角ﾎﾟｯﾌﾟ体" panose="040B0A00000000000000" pitchFamily="50" charset="-128"/>
              <a:ea typeface="HGP創英角ﾎﾟｯﾌﾟ体" panose="040B0A00000000000000" pitchFamily="50" charset="-128"/>
            </a:endParaRPr>
          </a:p>
        </p:txBody>
      </p:sp>
      <p:sp>
        <p:nvSpPr>
          <p:cNvPr id="12" name="タイトル 2"/>
          <p:cNvSpPr txBox="1">
            <a:spLocks/>
          </p:cNvSpPr>
          <p:nvPr/>
        </p:nvSpPr>
        <p:spPr>
          <a:xfrm>
            <a:off x="6201051" y="2588890"/>
            <a:ext cx="2818998" cy="77142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sz="2000" dirty="0">
                <a:solidFill>
                  <a:srgbClr val="0070C0"/>
                </a:solidFill>
                <a:latin typeface="HGP創英角ﾎﾟｯﾌﾟ体" panose="040B0A00000000000000" pitchFamily="50" charset="-128"/>
                <a:ea typeface="HGP創英角ﾎﾟｯﾌﾟ体" panose="040B0A00000000000000" pitchFamily="50" charset="-128"/>
              </a:rPr>
              <a:t>ヤフ</a:t>
            </a:r>
            <a:r>
              <a:rPr kumimoji="1" lang="ja-JP" altLang="en-US" sz="2000" dirty="0" smtClean="0">
                <a:solidFill>
                  <a:srgbClr val="0070C0"/>
                </a:solidFill>
                <a:latin typeface="HGP創英角ﾎﾟｯﾌﾟ体" panose="040B0A00000000000000" pitchFamily="50" charset="-128"/>
                <a:ea typeface="HGP創英角ﾎﾟｯﾌﾟ体" panose="040B0A00000000000000" pitchFamily="50" charset="-128"/>
              </a:rPr>
              <a:t>ーのサーバー</a:t>
            </a:r>
            <a:endParaRPr kumimoji="1" lang="en-US" altLang="ja-JP" sz="2000" dirty="0" smtClean="0">
              <a:solidFill>
                <a:srgbClr val="0070C0"/>
              </a:solidFill>
              <a:latin typeface="HGP創英角ﾎﾟｯﾌﾟ体" panose="040B0A00000000000000" pitchFamily="50" charset="-128"/>
              <a:ea typeface="HGP創英角ﾎﾟｯﾌﾟ体" panose="040B0A00000000000000" pitchFamily="50" charset="-128"/>
            </a:endParaRPr>
          </a:p>
        </p:txBody>
      </p:sp>
      <p:sp>
        <p:nvSpPr>
          <p:cNvPr id="13" name="タイトル 2"/>
          <p:cNvSpPr txBox="1">
            <a:spLocks/>
          </p:cNvSpPr>
          <p:nvPr/>
        </p:nvSpPr>
        <p:spPr>
          <a:xfrm>
            <a:off x="6466473" y="4623800"/>
            <a:ext cx="2818998" cy="771421"/>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en-US" altLang="ja-JP" sz="2000" dirty="0" err="1" smtClean="0">
                <a:solidFill>
                  <a:srgbClr val="0070C0"/>
                </a:solidFill>
                <a:latin typeface="HGP創英角ﾎﾟｯﾌﾟ体" panose="040B0A00000000000000" pitchFamily="50" charset="-128"/>
                <a:ea typeface="HGP創英角ﾎﾟｯﾌﾟ体" panose="040B0A00000000000000" pitchFamily="50" charset="-128"/>
              </a:rPr>
              <a:t>Youtube</a:t>
            </a:r>
            <a:r>
              <a:rPr kumimoji="1" lang="ja-JP" altLang="en-US" sz="2000" dirty="0" smtClean="0">
                <a:solidFill>
                  <a:srgbClr val="0070C0"/>
                </a:solidFill>
                <a:latin typeface="HGP創英角ﾎﾟｯﾌﾟ体" panose="040B0A00000000000000" pitchFamily="50" charset="-128"/>
                <a:ea typeface="HGP創英角ﾎﾟｯﾌﾟ体" panose="040B0A00000000000000" pitchFamily="50" charset="-128"/>
              </a:rPr>
              <a:t>のサーバー</a:t>
            </a:r>
            <a:endParaRPr kumimoji="1" lang="en-US" altLang="ja-JP" sz="2000" dirty="0" smtClean="0">
              <a:solidFill>
                <a:srgbClr val="0070C0"/>
              </a:solidFill>
              <a:latin typeface="HGP創英角ﾎﾟｯﾌﾟ体" panose="040B0A00000000000000" pitchFamily="50" charset="-128"/>
              <a:ea typeface="HGP創英角ﾎﾟｯﾌﾟ体" panose="040B0A00000000000000" pitchFamily="50" charset="-128"/>
            </a:endParaRPr>
          </a:p>
        </p:txBody>
      </p:sp>
      <p:cxnSp>
        <p:nvCxnSpPr>
          <p:cNvPr id="18" name="直線矢印コネクタ 17"/>
          <p:cNvCxnSpPr/>
          <p:nvPr/>
        </p:nvCxnSpPr>
        <p:spPr>
          <a:xfrm flipV="1">
            <a:off x="2020240" y="3746541"/>
            <a:ext cx="4697789" cy="1988611"/>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直線矢印コネクタ 19"/>
          <p:cNvCxnSpPr/>
          <p:nvPr/>
        </p:nvCxnSpPr>
        <p:spPr>
          <a:xfrm flipH="1">
            <a:off x="2073806" y="3983089"/>
            <a:ext cx="4824851" cy="2142943"/>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2" name="角丸四角形吹き出し 21"/>
          <p:cNvSpPr/>
          <p:nvPr/>
        </p:nvSpPr>
        <p:spPr>
          <a:xfrm>
            <a:off x="1349314" y="3107451"/>
            <a:ext cx="3196414" cy="1159415"/>
          </a:xfrm>
          <a:prstGeom prst="wedgeRoundRectCallout">
            <a:avLst>
              <a:gd name="adj1" fmla="val 43268"/>
              <a:gd name="adj2" fmla="val 82947"/>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4000" dirty="0" smtClean="0"/>
              <a:t>リクエスト</a:t>
            </a:r>
            <a:endParaRPr kumimoji="1" lang="ja-JP" altLang="en-US" sz="4000" dirty="0"/>
          </a:p>
        </p:txBody>
      </p:sp>
      <p:sp>
        <p:nvSpPr>
          <p:cNvPr id="24" name="角丸四角形吹き出し 23"/>
          <p:cNvSpPr/>
          <p:nvPr/>
        </p:nvSpPr>
        <p:spPr>
          <a:xfrm>
            <a:off x="5604055" y="5531268"/>
            <a:ext cx="3196414" cy="1159415"/>
          </a:xfrm>
          <a:prstGeom prst="wedgeRoundRectCallout">
            <a:avLst>
              <a:gd name="adj1" fmla="val -39904"/>
              <a:gd name="adj2" fmla="val -124445"/>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kumimoji="1" lang="ja-JP" altLang="en-US" sz="4000" dirty="0" smtClean="0"/>
              <a:t>レスポンス</a:t>
            </a:r>
            <a:endParaRPr kumimoji="1" lang="ja-JP" altLang="en-US" sz="4000" dirty="0"/>
          </a:p>
        </p:txBody>
      </p:sp>
    </p:spTree>
    <p:extLst>
      <p:ext uri="{BB962C8B-B14F-4D97-AF65-F5344CB8AC3E}">
        <p14:creationId xmlns:p14="http://schemas.microsoft.com/office/powerpoint/2010/main" val="3937175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up)">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Shape 91"/>
          <p:cNvPicPr preferRelativeResize="0"/>
          <p:nvPr/>
        </p:nvPicPr>
        <p:blipFill rotWithShape="1">
          <a:blip r:embed="rId3">
            <a:alphaModFix/>
          </a:blip>
          <a:srcRect/>
          <a:stretch/>
        </p:blipFill>
        <p:spPr>
          <a:xfrm>
            <a:off x="0" y="-2781511"/>
            <a:ext cx="9104843" cy="9235646"/>
          </a:xfrm>
          <a:prstGeom prst="rect">
            <a:avLst/>
          </a:prstGeom>
          <a:noFill/>
          <a:ln>
            <a:noFill/>
          </a:ln>
        </p:spPr>
      </p:pic>
      <p:sp>
        <p:nvSpPr>
          <p:cNvPr id="3" name="タイトル 2"/>
          <p:cNvSpPr>
            <a:spLocks noGrp="1"/>
          </p:cNvSpPr>
          <p:nvPr>
            <p:ph type="title"/>
          </p:nvPr>
        </p:nvSpPr>
        <p:spPr>
          <a:xfrm>
            <a:off x="437621" y="268827"/>
            <a:ext cx="8229600" cy="814906"/>
          </a:xfrm>
        </p:spPr>
        <p:txBody>
          <a:bodyPr/>
          <a:lstStyle/>
          <a:p>
            <a:r>
              <a:rPr kumimoji="1" lang="en-US" altLang="ja-JP"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Web</a:t>
            </a:r>
            <a:r>
              <a:rPr kumimoji="1" lang="ja-JP" altLang="en-US" dirty="0">
                <a:ln>
                  <a:solidFill>
                    <a:schemeClr val="tx1"/>
                  </a:solidFill>
                </a:ln>
                <a:solidFill>
                  <a:schemeClr val="bg1">
                    <a:lumMod val="85000"/>
                  </a:schemeClr>
                </a:solidFill>
                <a:latin typeface="HGP創英角ﾎﾟｯﾌﾟ体" panose="040B0A00000000000000" pitchFamily="50" charset="-128"/>
                <a:ea typeface="HGP創英角ﾎﾟｯﾌﾟ体" panose="040B0A00000000000000" pitchFamily="50" charset="-128"/>
              </a:rPr>
              <a:t>の仕組みを知ろう</a:t>
            </a:r>
          </a:p>
        </p:txBody>
      </p:sp>
      <p:sp>
        <p:nvSpPr>
          <p:cNvPr id="4" name="タイトル 2"/>
          <p:cNvSpPr txBox="1">
            <a:spLocks/>
          </p:cNvSpPr>
          <p:nvPr/>
        </p:nvSpPr>
        <p:spPr>
          <a:xfrm>
            <a:off x="437621" y="2079017"/>
            <a:ext cx="8229600" cy="3379834"/>
          </a:xfrm>
          <a:prstGeom prst="rect">
            <a:avLst/>
          </a:prstGeom>
          <a:noFill/>
          <a:ln>
            <a:noFill/>
          </a:ln>
        </p:spPr>
        <p:txBody>
          <a:bodyPr spcFirstLastPara="1" wrap="square" lIns="91425" tIns="91425" rIns="91425" bIns="91425" anchor="ctr" anchorCtr="0"/>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1400"/>
              <a:buFont typeface="Calibri"/>
              <a:buNone/>
              <a:defRPr sz="4400" b="0" i="0" u="none" strike="noStrike" cap="none">
                <a:solidFill>
                  <a:schemeClr val="dk1"/>
                </a:solidFill>
                <a:latin typeface="Calibri"/>
                <a:ea typeface="Calibri"/>
                <a:cs typeface="Calibri"/>
                <a:sym typeface="Calibri"/>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kumimoji="1" lang="ja-JP" altLang="en-US" dirty="0" smtClean="0">
                <a:latin typeface="HGP創英角ﾎﾟｯﾌﾟ体" panose="040B0A00000000000000" pitchFamily="50" charset="-128"/>
                <a:ea typeface="HGP創英角ﾎﾟｯﾌﾟ体" panose="040B0A00000000000000" pitchFamily="50" charset="-128"/>
              </a:rPr>
              <a:t>実際にココでロールプレイングで</a:t>
            </a:r>
            <a:endParaRPr kumimoji="1" lang="en-US" altLang="ja-JP" dirty="0" smtClean="0">
              <a:latin typeface="HGP創英角ﾎﾟｯﾌﾟ体" panose="040B0A00000000000000" pitchFamily="50" charset="-128"/>
              <a:ea typeface="HGP創英角ﾎﾟｯﾌﾟ体" panose="040B0A00000000000000" pitchFamily="50" charset="-128"/>
            </a:endParaRPr>
          </a:p>
          <a:p>
            <a:r>
              <a:rPr kumimoji="1" lang="en-US" altLang="ja-JP" dirty="0" smtClean="0">
                <a:latin typeface="HGP創英角ﾎﾟｯﾌﾟ体" panose="040B0A00000000000000" pitchFamily="50" charset="-128"/>
                <a:ea typeface="HGP創英角ﾎﾟｯﾌﾟ体" panose="040B0A00000000000000" pitchFamily="50" charset="-128"/>
              </a:rPr>
              <a:t>WEB</a:t>
            </a:r>
            <a:r>
              <a:rPr kumimoji="1" lang="ja-JP" altLang="en-US" dirty="0" err="1" smtClean="0">
                <a:latin typeface="HGP創英角ﾎﾟｯﾌﾟ体" panose="040B0A00000000000000" pitchFamily="50" charset="-128"/>
                <a:ea typeface="HGP創英角ﾎﾟｯﾌﾟ体" panose="040B0A00000000000000" pitchFamily="50" charset="-128"/>
              </a:rPr>
              <a:t>ごっこを</a:t>
            </a:r>
            <a:r>
              <a:rPr kumimoji="1" lang="ja-JP" altLang="en-US" dirty="0" smtClean="0">
                <a:latin typeface="HGP創英角ﾎﾟｯﾌﾟ体" panose="040B0A00000000000000" pitchFamily="50" charset="-128"/>
                <a:ea typeface="HGP創英角ﾎﾟｯﾌﾟ体" panose="040B0A00000000000000" pitchFamily="50" charset="-128"/>
              </a:rPr>
              <a:t>やってみよう！</a:t>
            </a:r>
            <a:endParaRPr kumimoji="1" lang="en-US" altLang="ja-JP" dirty="0" smtClean="0">
              <a:latin typeface="HGP創英角ﾎﾟｯﾌﾟ体" panose="040B0A00000000000000" pitchFamily="50" charset="-128"/>
              <a:ea typeface="HGP創英角ﾎﾟｯﾌﾟ体" panose="040B0A00000000000000" pitchFamily="50" charset="-128"/>
            </a:endParaRPr>
          </a:p>
        </p:txBody>
      </p:sp>
    </p:spTree>
    <p:extLst>
      <p:ext uri="{BB962C8B-B14F-4D97-AF65-F5344CB8AC3E}">
        <p14:creationId xmlns:p14="http://schemas.microsoft.com/office/powerpoint/2010/main" val="714873413"/>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1284</TotalTime>
  <Words>976</Words>
  <Application>Microsoft Office PowerPoint</Application>
  <PresentationFormat>画面に合わせる (4:3)</PresentationFormat>
  <Paragraphs>174</Paragraphs>
  <Slides>29</Slides>
  <Notes>29</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29</vt:i4>
      </vt:variant>
    </vt:vector>
  </HeadingPairs>
  <TitlesOfParts>
    <vt:vector size="36" baseType="lpstr">
      <vt:lpstr>Arial</vt:lpstr>
      <vt:lpstr>Calibri</vt:lpstr>
      <vt:lpstr>Helvetica Neue</vt:lpstr>
      <vt:lpstr>HGS創英角ﾎﾟｯﾌﾟ体</vt:lpstr>
      <vt:lpstr>ＭＳ Ｐゴシック</vt:lpstr>
      <vt:lpstr>HGP創英角ﾎﾟｯﾌﾟ体</vt:lpstr>
      <vt:lpstr>ホワイト</vt:lpstr>
      <vt:lpstr>Webアプリケーション開発演習A</vt:lpstr>
      <vt:lpstr>PowerPoint プレゼンテーション</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Webの仕組みを知ろう</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Webアプリケーション開発演習A</dc:title>
  <dc:creator>西野　直幸</dc:creator>
  <cp:lastModifiedBy>西野　直幸</cp:lastModifiedBy>
  <cp:revision>263</cp:revision>
  <dcterms:modified xsi:type="dcterms:W3CDTF">2018-05-07T02:03:47Z</dcterms:modified>
</cp:coreProperties>
</file>